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Lst>
  <p:sldSz cx="18288000" cy="10287000"/>
  <p:notesSz cx="6858000" cy="9144000"/>
  <p:embeddedFontLst>
    <p:embeddedFont>
      <p:font typeface="Mango AC" charset="1" panose="00000000000000000000"/>
      <p:regular r:id="rId31"/>
    </p:embeddedFont>
    <p:embeddedFont>
      <p:font typeface="Glacial Indifference" charset="1" panose="00000000000000000000"/>
      <p:regular r:id="rId32"/>
    </p:embeddedFont>
    <p:embeddedFont>
      <p:font typeface="Core Bandi Face" charset="1" panose="01060506000000020004"/>
      <p:regular r:id="rId33"/>
    </p:embeddedFont>
    <p:embeddedFont>
      <p:font typeface="Glacial Indifference Bold" charset="1" panose="00000800000000000000"/>
      <p:regular r:id="rId34"/>
    </p:embeddedFont>
    <p:embeddedFont>
      <p:font typeface="Open Sans Bold" charset="1" panose="020B0806030504020204"/>
      <p:regular r:id="rId35"/>
    </p:embeddedFont>
    <p:embeddedFont>
      <p:font typeface="Open Sans" charset="1" panose="020B0606030504020204"/>
      <p:regular r:id="rId36"/>
    </p:embeddedFont>
    <p:embeddedFont>
      <p:font typeface="Glacial Indifference Italics" charset="1" panose="00000000000000000000"/>
      <p:regular r:id="rId3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11" Target="../media/image10.png" Type="http://schemas.openxmlformats.org/officeDocument/2006/relationships/image"/><Relationship Id="rId12" Target="../media/image11.svg" Type="http://schemas.openxmlformats.org/officeDocument/2006/relationships/image"/><Relationship Id="rId13" Target="../media/image12.png" Type="http://schemas.openxmlformats.org/officeDocument/2006/relationships/image"/><Relationship Id="rId14" Target="../media/image13.png" Type="http://schemas.openxmlformats.org/officeDocument/2006/relationships/image"/><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1.jpeg" Type="http://schemas.openxmlformats.org/officeDocument/2006/relationships/image"/><Relationship Id="rId3" Target="../media/image15.png" Type="http://schemas.openxmlformats.org/officeDocument/2006/relationships/image"/><Relationship Id="rId4" Target="../media/image20.png" Type="http://schemas.openxmlformats.org/officeDocument/2006/relationships/image"/><Relationship Id="rId5" Target="../media/image21.svg" Type="http://schemas.openxmlformats.org/officeDocument/2006/relationships/image"/><Relationship Id="rId6" Target="../media/image41.png" Type="http://schemas.openxmlformats.org/officeDocument/2006/relationships/image"/><Relationship Id="rId7" Target="../media/image42.svg" Type="http://schemas.openxmlformats.org/officeDocument/2006/relationships/image"/><Relationship Id="rId8" Target="../media/image52.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3.jpeg" Type="http://schemas.openxmlformats.org/officeDocument/2006/relationships/image"/><Relationship Id="rId3" Target="../media/image15.png" Type="http://schemas.openxmlformats.org/officeDocument/2006/relationships/image"/><Relationship Id="rId4" Target="../media/image20.png" Type="http://schemas.openxmlformats.org/officeDocument/2006/relationships/image"/><Relationship Id="rId5" Target="../media/image21.svg" Type="http://schemas.openxmlformats.org/officeDocument/2006/relationships/image"/><Relationship Id="rId6" Target="../media/image41.png" Type="http://schemas.openxmlformats.org/officeDocument/2006/relationships/image"/><Relationship Id="rId7" Target="../media/image42.svg" Type="http://schemas.openxmlformats.org/officeDocument/2006/relationships/image"/><Relationship Id="rId8" Target="../media/image47.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4.jpeg" Type="http://schemas.openxmlformats.org/officeDocument/2006/relationships/image"/><Relationship Id="rId3" Target="../media/image15.png" Type="http://schemas.openxmlformats.org/officeDocument/2006/relationships/image"/><Relationship Id="rId4" Target="../media/image20.png" Type="http://schemas.openxmlformats.org/officeDocument/2006/relationships/image"/><Relationship Id="rId5" Target="../media/image21.svg" Type="http://schemas.openxmlformats.org/officeDocument/2006/relationships/image"/><Relationship Id="rId6" Target="../media/image41.png" Type="http://schemas.openxmlformats.org/officeDocument/2006/relationships/image"/><Relationship Id="rId7" Target="../media/image42.svg" Type="http://schemas.openxmlformats.org/officeDocument/2006/relationships/image"/><Relationship Id="rId8" Target="../media/image55.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6.jpeg" Type="http://schemas.openxmlformats.org/officeDocument/2006/relationships/image"/><Relationship Id="rId3" Target="../media/image15.png" Type="http://schemas.openxmlformats.org/officeDocument/2006/relationships/image"/><Relationship Id="rId4" Target="../media/image20.png" Type="http://schemas.openxmlformats.org/officeDocument/2006/relationships/image"/><Relationship Id="rId5" Target="../media/image21.svg" Type="http://schemas.openxmlformats.org/officeDocument/2006/relationships/image"/><Relationship Id="rId6" Target="../media/image41.png" Type="http://schemas.openxmlformats.org/officeDocument/2006/relationships/image"/><Relationship Id="rId7" Target="../media/image42.svg" Type="http://schemas.openxmlformats.org/officeDocument/2006/relationships/image"/><Relationship Id="rId8" Target="../media/image57.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6.jpeg" Type="http://schemas.openxmlformats.org/officeDocument/2006/relationships/image"/><Relationship Id="rId3" Target="../media/image15.png" Type="http://schemas.openxmlformats.org/officeDocument/2006/relationships/image"/><Relationship Id="rId4" Target="../media/image20.png" Type="http://schemas.openxmlformats.org/officeDocument/2006/relationships/image"/><Relationship Id="rId5" Target="../media/image21.svg" Type="http://schemas.openxmlformats.org/officeDocument/2006/relationships/image"/><Relationship Id="rId6" Target="../media/image41.png" Type="http://schemas.openxmlformats.org/officeDocument/2006/relationships/image"/><Relationship Id="rId7" Target="../media/image42.svg" Type="http://schemas.openxmlformats.org/officeDocument/2006/relationships/image"/><Relationship Id="rId8" Target="../media/image57.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6.jpeg" Type="http://schemas.openxmlformats.org/officeDocument/2006/relationships/image"/><Relationship Id="rId3" Target="../media/image15.png" Type="http://schemas.openxmlformats.org/officeDocument/2006/relationships/image"/><Relationship Id="rId4" Target="../media/image20.png" Type="http://schemas.openxmlformats.org/officeDocument/2006/relationships/image"/><Relationship Id="rId5" Target="../media/image21.svg" Type="http://schemas.openxmlformats.org/officeDocument/2006/relationships/image"/><Relationship Id="rId6" Target="../media/image41.png" Type="http://schemas.openxmlformats.org/officeDocument/2006/relationships/image"/><Relationship Id="rId7" Target="../media/image42.svg" Type="http://schemas.openxmlformats.org/officeDocument/2006/relationships/image"/><Relationship Id="rId8" Target="../media/image57.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6.jpeg" Type="http://schemas.openxmlformats.org/officeDocument/2006/relationships/image"/><Relationship Id="rId3" Target="../media/image15.png" Type="http://schemas.openxmlformats.org/officeDocument/2006/relationships/image"/><Relationship Id="rId4" Target="../media/image20.png" Type="http://schemas.openxmlformats.org/officeDocument/2006/relationships/image"/><Relationship Id="rId5" Target="../media/image21.svg" Type="http://schemas.openxmlformats.org/officeDocument/2006/relationships/image"/><Relationship Id="rId6" Target="../media/image41.png" Type="http://schemas.openxmlformats.org/officeDocument/2006/relationships/image"/><Relationship Id="rId7" Target="../media/image42.svg" Type="http://schemas.openxmlformats.org/officeDocument/2006/relationships/image"/><Relationship Id="rId8" Target="../media/image57.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6.jpeg" Type="http://schemas.openxmlformats.org/officeDocument/2006/relationships/image"/><Relationship Id="rId3" Target="../media/image15.png" Type="http://schemas.openxmlformats.org/officeDocument/2006/relationships/image"/><Relationship Id="rId4" Target="../media/image20.png" Type="http://schemas.openxmlformats.org/officeDocument/2006/relationships/image"/><Relationship Id="rId5" Target="../media/image21.svg" Type="http://schemas.openxmlformats.org/officeDocument/2006/relationships/image"/><Relationship Id="rId6" Target="../media/image41.png" Type="http://schemas.openxmlformats.org/officeDocument/2006/relationships/image"/><Relationship Id="rId7" Target="../media/image42.svg" Type="http://schemas.openxmlformats.org/officeDocument/2006/relationships/image"/><Relationship Id="rId8" Target="../media/image57.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6.jpeg" Type="http://schemas.openxmlformats.org/officeDocument/2006/relationships/image"/><Relationship Id="rId3" Target="../media/image15.png" Type="http://schemas.openxmlformats.org/officeDocument/2006/relationships/image"/><Relationship Id="rId4" Target="../media/image20.png" Type="http://schemas.openxmlformats.org/officeDocument/2006/relationships/image"/><Relationship Id="rId5" Target="../media/image21.svg" Type="http://schemas.openxmlformats.org/officeDocument/2006/relationships/image"/><Relationship Id="rId6" Target="../media/image41.png" Type="http://schemas.openxmlformats.org/officeDocument/2006/relationships/image"/><Relationship Id="rId7" Target="../media/image42.svg" Type="http://schemas.openxmlformats.org/officeDocument/2006/relationships/image"/><Relationship Id="rId8" Target="../media/image57.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6.jpeg" Type="http://schemas.openxmlformats.org/officeDocument/2006/relationships/image"/><Relationship Id="rId3" Target="../media/image15.png" Type="http://schemas.openxmlformats.org/officeDocument/2006/relationships/image"/><Relationship Id="rId4" Target="../media/image20.png" Type="http://schemas.openxmlformats.org/officeDocument/2006/relationships/image"/><Relationship Id="rId5" Target="../media/image21.svg" Type="http://schemas.openxmlformats.org/officeDocument/2006/relationships/image"/><Relationship Id="rId6" Target="../media/image41.png" Type="http://schemas.openxmlformats.org/officeDocument/2006/relationships/image"/><Relationship Id="rId7" Target="../media/image42.svg" Type="http://schemas.openxmlformats.org/officeDocument/2006/relationships/image"/><Relationship Id="rId8" Target="../media/image57.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jpeg" Type="http://schemas.openxmlformats.org/officeDocument/2006/relationships/image"/><Relationship Id="rId3" Target="../media/image15.png" Type="http://schemas.openxmlformats.org/officeDocument/2006/relationships/image"/><Relationship Id="rId4" Target="../media/image16.png" Type="http://schemas.openxmlformats.org/officeDocument/2006/relationships/image"/><Relationship Id="rId5" Target="../media/image17.svg" Type="http://schemas.openxmlformats.org/officeDocument/2006/relationships/image"/><Relationship Id="rId6" Target="../media/image18.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6.jpeg" Type="http://schemas.openxmlformats.org/officeDocument/2006/relationships/image"/><Relationship Id="rId3" Target="../media/image15.png" Type="http://schemas.openxmlformats.org/officeDocument/2006/relationships/image"/><Relationship Id="rId4" Target="../media/image20.png" Type="http://schemas.openxmlformats.org/officeDocument/2006/relationships/image"/><Relationship Id="rId5" Target="../media/image21.svg" Type="http://schemas.openxmlformats.org/officeDocument/2006/relationships/image"/><Relationship Id="rId6" Target="../media/image41.png" Type="http://schemas.openxmlformats.org/officeDocument/2006/relationships/image"/><Relationship Id="rId7" Target="../media/image42.svg" Type="http://schemas.openxmlformats.org/officeDocument/2006/relationships/image"/><Relationship Id="rId8" Target="../media/image57.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6.jpeg" Type="http://schemas.openxmlformats.org/officeDocument/2006/relationships/image"/><Relationship Id="rId3" Target="../media/image15.png" Type="http://schemas.openxmlformats.org/officeDocument/2006/relationships/image"/><Relationship Id="rId4" Target="../media/image20.png" Type="http://schemas.openxmlformats.org/officeDocument/2006/relationships/image"/><Relationship Id="rId5" Target="../media/image21.svg" Type="http://schemas.openxmlformats.org/officeDocument/2006/relationships/image"/><Relationship Id="rId6" Target="../media/image41.png" Type="http://schemas.openxmlformats.org/officeDocument/2006/relationships/image"/><Relationship Id="rId7" Target="../media/image42.svg" Type="http://schemas.openxmlformats.org/officeDocument/2006/relationships/image"/><Relationship Id="rId8" Target="../media/image57.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jpeg" Type="http://schemas.openxmlformats.org/officeDocument/2006/relationships/image"/><Relationship Id="rId3" Target="../media/image58.png" Type="http://schemas.openxmlformats.org/officeDocument/2006/relationships/image"/><Relationship Id="rId4" Target="../media/image59.svg" Type="http://schemas.openxmlformats.org/officeDocument/2006/relationships/image"/><Relationship Id="rId5" Target="../media/image20.png" Type="http://schemas.openxmlformats.org/officeDocument/2006/relationships/image"/><Relationship Id="rId6" Target="../media/image21.svg" Type="http://schemas.openxmlformats.org/officeDocument/2006/relationships/image"/><Relationship Id="rId7" Target="../media/image60.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1.jpeg" Type="http://schemas.openxmlformats.org/officeDocument/2006/relationships/image"/><Relationship Id="rId3" Target="../media/image62.png" Type="http://schemas.openxmlformats.org/officeDocument/2006/relationships/image"/><Relationship Id="rId4" Target="../media/image63.png" Type="http://schemas.openxmlformats.org/officeDocument/2006/relationships/image"/><Relationship Id="rId5" Target="../media/image64.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jpeg" Type="http://schemas.openxmlformats.org/officeDocument/2006/relationships/image"/><Relationship Id="rId3" Target="../media/image64.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5.png" Type="http://schemas.openxmlformats.org/officeDocument/2006/relationships/image"/><Relationship Id="rId11" Target="../media/image66.png" Type="http://schemas.openxmlformats.org/officeDocument/2006/relationships/image"/><Relationship Id="rId12" Target="../media/image67.png" Type="http://schemas.openxmlformats.org/officeDocument/2006/relationships/image"/><Relationship Id="rId2" Target="../media/image19.jpeg" Type="http://schemas.openxmlformats.org/officeDocument/2006/relationships/image"/><Relationship Id="rId3" Target="../media/image15.pn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 Id="rId6" Target="../media/image20.png" Type="http://schemas.openxmlformats.org/officeDocument/2006/relationships/image"/><Relationship Id="rId7" Target="../media/image21.svg" Type="http://schemas.openxmlformats.org/officeDocument/2006/relationships/image"/><Relationship Id="rId8" Target="../media/image22.png" Type="http://schemas.openxmlformats.org/officeDocument/2006/relationships/image"/><Relationship Id="rId9" Target="../media/image23.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jpeg" Type="http://schemas.openxmlformats.org/officeDocument/2006/relationships/image"/><Relationship Id="rId3" Target="../media/image15.png" Type="http://schemas.openxmlformats.org/officeDocument/2006/relationships/image"/><Relationship Id="rId4" Target="../media/image16.png" Type="http://schemas.openxmlformats.org/officeDocument/2006/relationships/image"/><Relationship Id="rId5" Target="../media/image17.svg" Type="http://schemas.openxmlformats.org/officeDocument/2006/relationships/image"/><Relationship Id="rId6" Target="../media/image18.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jpeg" Type="http://schemas.openxmlformats.org/officeDocument/2006/relationships/image"/><Relationship Id="rId3" Target="../media/image15.png" Type="http://schemas.openxmlformats.org/officeDocument/2006/relationships/image"/><Relationship Id="rId4" Target="../media/image16.png" Type="http://schemas.openxmlformats.org/officeDocument/2006/relationships/image"/><Relationship Id="rId5" Target="../media/image17.svg" Type="http://schemas.openxmlformats.org/officeDocument/2006/relationships/image"/><Relationship Id="rId6" Target="../media/image18.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jpeg" Type="http://schemas.openxmlformats.org/officeDocument/2006/relationships/image"/><Relationship Id="rId3" Target="../media/image1.png" Type="http://schemas.openxmlformats.org/officeDocument/2006/relationships/image"/><Relationship Id="rId4" Target="../media/image20.png" Type="http://schemas.openxmlformats.org/officeDocument/2006/relationships/image"/><Relationship Id="rId5" Target="../media/image21.svg" Type="http://schemas.openxmlformats.org/officeDocument/2006/relationships/image"/><Relationship Id="rId6" Target="../media/image22.png" Type="http://schemas.openxmlformats.org/officeDocument/2006/relationships/image"/><Relationship Id="rId7" Target="../media/image23.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8.png" Type="http://schemas.openxmlformats.org/officeDocument/2006/relationships/image"/><Relationship Id="rId11" Target="../media/image29.svg" Type="http://schemas.openxmlformats.org/officeDocument/2006/relationships/image"/><Relationship Id="rId12" Target="../media/image30.png" Type="http://schemas.openxmlformats.org/officeDocument/2006/relationships/image"/><Relationship Id="rId13" Target="../media/image31.svg" Type="http://schemas.openxmlformats.org/officeDocument/2006/relationships/image"/><Relationship Id="rId14" Target="../media/image32.png" Type="http://schemas.openxmlformats.org/officeDocument/2006/relationships/image"/><Relationship Id="rId15" Target="../media/image33.svg" Type="http://schemas.openxmlformats.org/officeDocument/2006/relationships/image"/><Relationship Id="rId16" Target="../media/image34.png" Type="http://schemas.openxmlformats.org/officeDocument/2006/relationships/image"/><Relationship Id="rId17" Target="../media/image35.svg" Type="http://schemas.openxmlformats.org/officeDocument/2006/relationships/image"/><Relationship Id="rId18" Target="../media/image36.png" Type="http://schemas.openxmlformats.org/officeDocument/2006/relationships/image"/><Relationship Id="rId19" Target="../media/image37.png" Type="http://schemas.openxmlformats.org/officeDocument/2006/relationships/image"/><Relationship Id="rId2" Target="../media/image24.jpeg" Type="http://schemas.openxmlformats.org/officeDocument/2006/relationships/image"/><Relationship Id="rId20" Target="../media/image38.svg" Type="http://schemas.openxmlformats.org/officeDocument/2006/relationships/image"/><Relationship Id="rId3" Target="../media/image25.png" Type="http://schemas.openxmlformats.org/officeDocument/2006/relationships/image"/><Relationship Id="rId4" Target="../media/image26.png" Type="http://schemas.openxmlformats.org/officeDocument/2006/relationships/image"/><Relationship Id="rId5" Target="../media/image27.svg" Type="http://schemas.openxmlformats.org/officeDocument/2006/relationships/image"/><Relationship Id="rId6" Target="../media/image2.png" Type="http://schemas.openxmlformats.org/officeDocument/2006/relationships/image"/><Relationship Id="rId7" Target="../media/image3.svg" Type="http://schemas.openxmlformats.org/officeDocument/2006/relationships/image"/><Relationship Id="rId8" Target="../media/image20.png" Type="http://schemas.openxmlformats.org/officeDocument/2006/relationships/image"/><Relationship Id="rId9" Target="../media/image21.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39.png" Type="http://schemas.openxmlformats.org/officeDocument/2006/relationships/image"/><Relationship Id="rId4" Target="../media/image40.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7.png" Type="http://schemas.openxmlformats.org/officeDocument/2006/relationships/image"/><Relationship Id="rId2" Target="../media/image20.png" Type="http://schemas.openxmlformats.org/officeDocument/2006/relationships/image"/><Relationship Id="rId3" Target="../media/image21.svg" Type="http://schemas.openxmlformats.org/officeDocument/2006/relationships/image"/><Relationship Id="rId4" Target="../media/image41.png" Type="http://schemas.openxmlformats.org/officeDocument/2006/relationships/image"/><Relationship Id="rId5" Target="../media/image42.svg" Type="http://schemas.openxmlformats.org/officeDocument/2006/relationships/image"/><Relationship Id="rId6" Target="../media/image43.png" Type="http://schemas.openxmlformats.org/officeDocument/2006/relationships/image"/><Relationship Id="rId7" Target="../media/image44.png" Type="http://schemas.openxmlformats.org/officeDocument/2006/relationships/image"/><Relationship Id="rId8" Target="../media/image45.png" Type="http://schemas.openxmlformats.org/officeDocument/2006/relationships/image"/><Relationship Id="rId9" Target="../media/image46.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8.jpeg" Type="http://schemas.openxmlformats.org/officeDocument/2006/relationships/image"/><Relationship Id="rId3" Target="../media/image15.png" Type="http://schemas.openxmlformats.org/officeDocument/2006/relationships/image"/><Relationship Id="rId4" Target="../media/image20.png" Type="http://schemas.openxmlformats.org/officeDocument/2006/relationships/image"/><Relationship Id="rId5" Target="../media/image21.svg" Type="http://schemas.openxmlformats.org/officeDocument/2006/relationships/image"/><Relationship Id="rId6" Target="../media/image41.png" Type="http://schemas.openxmlformats.org/officeDocument/2006/relationships/image"/><Relationship Id="rId7" Target="../media/image42.svg" Type="http://schemas.openxmlformats.org/officeDocument/2006/relationships/image"/><Relationship Id="rId8" Target="../media/image49.png" Type="http://schemas.openxmlformats.org/officeDocument/2006/relationships/image"/><Relationship Id="rId9" Target="../media/image50.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gradFill rotWithShape="true">
          <a:gsLst>
            <a:gs pos="15000">
              <a:srgbClr val="FAEE21">
                <a:alpha val="100000"/>
              </a:srgbClr>
            </a:gs>
            <a:gs pos="50000">
              <a:srgbClr val="6FE600">
                <a:alpha val="100000"/>
              </a:srgbClr>
            </a:gs>
            <a:gs pos="85000">
              <a:srgbClr val="00FFFF">
                <a:alpha val="100000"/>
              </a:srgbClr>
            </a:gs>
          </a:gsLst>
          <a:lin ang="18900000"/>
        </a:gradFill>
      </p:bgPr>
    </p:bg>
    <p:spTree>
      <p:nvGrpSpPr>
        <p:cNvPr id="1" name=""/>
        <p:cNvGrpSpPr/>
        <p:nvPr/>
      </p:nvGrpSpPr>
      <p:grpSpPr>
        <a:xfrm>
          <a:off x="0" y="0"/>
          <a:ext cx="0" cy="0"/>
          <a:chOff x="0" y="0"/>
          <a:chExt cx="0" cy="0"/>
        </a:xfrm>
      </p:grpSpPr>
      <p:sp>
        <p:nvSpPr>
          <p:cNvPr name="Freeform 2" id="2"/>
          <p:cNvSpPr/>
          <p:nvPr/>
        </p:nvSpPr>
        <p:spPr>
          <a:xfrm flipH="false" flipV="false" rot="-2274628">
            <a:off x="-7849080" y="-974506"/>
            <a:ext cx="20085070" cy="5498288"/>
          </a:xfrm>
          <a:custGeom>
            <a:avLst/>
            <a:gdLst/>
            <a:ahLst/>
            <a:cxnLst/>
            <a:rect r="r" b="b" t="t" l="l"/>
            <a:pathLst>
              <a:path h="5498288" w="20085070">
                <a:moveTo>
                  <a:pt x="0" y="0"/>
                </a:moveTo>
                <a:lnTo>
                  <a:pt x="20085070" y="0"/>
                </a:lnTo>
                <a:lnTo>
                  <a:pt x="20085070" y="5498288"/>
                </a:lnTo>
                <a:lnTo>
                  <a:pt x="0" y="5498288"/>
                </a:lnTo>
                <a:lnTo>
                  <a:pt x="0" y="0"/>
                </a:lnTo>
                <a:close/>
              </a:path>
            </a:pathLst>
          </a:custGeom>
          <a:blipFill>
            <a:blip r:embed="rId2"/>
            <a:stretch>
              <a:fillRect l="0" t="0" r="0" b="0"/>
            </a:stretch>
          </a:blipFill>
        </p:spPr>
      </p:sp>
      <p:sp>
        <p:nvSpPr>
          <p:cNvPr name="Freeform 3" id="3"/>
          <p:cNvSpPr/>
          <p:nvPr/>
        </p:nvSpPr>
        <p:spPr>
          <a:xfrm flipH="false" flipV="false" rot="8357452">
            <a:off x="5151004" y="7364919"/>
            <a:ext cx="20085070" cy="5498288"/>
          </a:xfrm>
          <a:custGeom>
            <a:avLst/>
            <a:gdLst/>
            <a:ahLst/>
            <a:cxnLst/>
            <a:rect r="r" b="b" t="t" l="l"/>
            <a:pathLst>
              <a:path h="5498288" w="20085070">
                <a:moveTo>
                  <a:pt x="0" y="0"/>
                </a:moveTo>
                <a:lnTo>
                  <a:pt x="20085070" y="0"/>
                </a:lnTo>
                <a:lnTo>
                  <a:pt x="20085070" y="5498288"/>
                </a:lnTo>
                <a:lnTo>
                  <a:pt x="0" y="5498288"/>
                </a:lnTo>
                <a:lnTo>
                  <a:pt x="0" y="0"/>
                </a:lnTo>
                <a:close/>
              </a:path>
            </a:pathLst>
          </a:custGeom>
          <a:blipFill>
            <a:blip r:embed="rId2"/>
            <a:stretch>
              <a:fillRect l="0" t="0" r="0" b="0"/>
            </a:stretch>
          </a:blipFill>
        </p:spPr>
      </p:sp>
      <p:sp>
        <p:nvSpPr>
          <p:cNvPr name="TextBox 4" id="4"/>
          <p:cNvSpPr txBox="true"/>
          <p:nvPr/>
        </p:nvSpPr>
        <p:spPr>
          <a:xfrm rot="0">
            <a:off x="2389263" y="1648335"/>
            <a:ext cx="13509474" cy="3495165"/>
          </a:xfrm>
          <a:prstGeom prst="rect">
            <a:avLst/>
          </a:prstGeom>
        </p:spPr>
        <p:txBody>
          <a:bodyPr anchor="t" rtlCol="false" tIns="0" lIns="0" bIns="0" rIns="0">
            <a:spAutoFit/>
          </a:bodyPr>
          <a:lstStyle/>
          <a:p>
            <a:pPr algn="ctr">
              <a:lnSpc>
                <a:spcPts val="13037"/>
              </a:lnSpc>
            </a:pPr>
            <a:r>
              <a:rPr lang="en-US" sz="11049">
                <a:solidFill>
                  <a:srgbClr val="003D20"/>
                </a:solidFill>
                <a:latin typeface="Mango AC"/>
                <a:ea typeface="Mango AC"/>
                <a:cs typeface="Mango AC"/>
                <a:sym typeface="Mango AC"/>
              </a:rPr>
              <a:t>PROBLEMATICAS TUTORES</a:t>
            </a:r>
          </a:p>
        </p:txBody>
      </p:sp>
      <p:sp>
        <p:nvSpPr>
          <p:cNvPr name="Freeform 5" id="5"/>
          <p:cNvSpPr/>
          <p:nvPr/>
        </p:nvSpPr>
        <p:spPr>
          <a:xfrm flipH="false" flipV="false" rot="0">
            <a:off x="16230403" y="4256158"/>
            <a:ext cx="722602" cy="644923"/>
          </a:xfrm>
          <a:custGeom>
            <a:avLst/>
            <a:gdLst/>
            <a:ahLst/>
            <a:cxnLst/>
            <a:rect r="r" b="b" t="t" l="l"/>
            <a:pathLst>
              <a:path h="644923" w="722602">
                <a:moveTo>
                  <a:pt x="0" y="0"/>
                </a:moveTo>
                <a:lnTo>
                  <a:pt x="722602" y="0"/>
                </a:lnTo>
                <a:lnTo>
                  <a:pt x="722602" y="644923"/>
                </a:lnTo>
                <a:lnTo>
                  <a:pt x="0" y="64492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564587" y="7736635"/>
            <a:ext cx="3088249" cy="1521665"/>
          </a:xfrm>
          <a:custGeom>
            <a:avLst/>
            <a:gdLst/>
            <a:ahLst/>
            <a:cxnLst/>
            <a:rect r="r" b="b" t="t" l="l"/>
            <a:pathLst>
              <a:path h="1521665" w="3088249">
                <a:moveTo>
                  <a:pt x="0" y="0"/>
                </a:moveTo>
                <a:lnTo>
                  <a:pt x="3088249" y="0"/>
                </a:lnTo>
                <a:lnTo>
                  <a:pt x="3088249" y="1521665"/>
                </a:lnTo>
                <a:lnTo>
                  <a:pt x="0" y="152166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694589" y="208531"/>
            <a:ext cx="2641041" cy="2952383"/>
          </a:xfrm>
          <a:custGeom>
            <a:avLst/>
            <a:gdLst/>
            <a:ahLst/>
            <a:cxnLst/>
            <a:rect r="r" b="b" t="t" l="l"/>
            <a:pathLst>
              <a:path h="2952383" w="2641041">
                <a:moveTo>
                  <a:pt x="0" y="0"/>
                </a:moveTo>
                <a:lnTo>
                  <a:pt x="2641041" y="0"/>
                </a:lnTo>
                <a:lnTo>
                  <a:pt x="2641041" y="2952383"/>
                </a:lnTo>
                <a:lnTo>
                  <a:pt x="0" y="295238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8" id="8"/>
          <p:cNvSpPr/>
          <p:nvPr/>
        </p:nvSpPr>
        <p:spPr>
          <a:xfrm flipH="false" flipV="false" rot="0">
            <a:off x="14868349" y="683164"/>
            <a:ext cx="2724108" cy="1272902"/>
          </a:xfrm>
          <a:custGeom>
            <a:avLst/>
            <a:gdLst/>
            <a:ahLst/>
            <a:cxnLst/>
            <a:rect r="r" b="b" t="t" l="l"/>
            <a:pathLst>
              <a:path h="1272902" w="2724108">
                <a:moveTo>
                  <a:pt x="0" y="0"/>
                </a:moveTo>
                <a:lnTo>
                  <a:pt x="2724108" y="0"/>
                </a:lnTo>
                <a:lnTo>
                  <a:pt x="2724108" y="1272902"/>
                </a:lnTo>
                <a:lnTo>
                  <a:pt x="0" y="127290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9" id="9"/>
          <p:cNvSpPr/>
          <p:nvPr/>
        </p:nvSpPr>
        <p:spPr>
          <a:xfrm flipH="false" flipV="false" rot="0">
            <a:off x="15362570" y="5738477"/>
            <a:ext cx="1590435" cy="3326005"/>
          </a:xfrm>
          <a:custGeom>
            <a:avLst/>
            <a:gdLst/>
            <a:ahLst/>
            <a:cxnLst/>
            <a:rect r="r" b="b" t="t" l="l"/>
            <a:pathLst>
              <a:path h="3326005" w="1590435">
                <a:moveTo>
                  <a:pt x="0" y="0"/>
                </a:moveTo>
                <a:lnTo>
                  <a:pt x="1590435" y="0"/>
                </a:lnTo>
                <a:lnTo>
                  <a:pt x="1590435" y="3326005"/>
                </a:lnTo>
                <a:lnTo>
                  <a:pt x="0" y="3326005"/>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0" id="10"/>
          <p:cNvSpPr/>
          <p:nvPr/>
        </p:nvSpPr>
        <p:spPr>
          <a:xfrm flipH="false" flipV="false" rot="0">
            <a:off x="564587" y="3706677"/>
            <a:ext cx="2901046" cy="2690720"/>
          </a:xfrm>
          <a:custGeom>
            <a:avLst/>
            <a:gdLst/>
            <a:ahLst/>
            <a:cxnLst/>
            <a:rect r="r" b="b" t="t" l="l"/>
            <a:pathLst>
              <a:path h="2690720" w="2901046">
                <a:moveTo>
                  <a:pt x="0" y="0"/>
                </a:moveTo>
                <a:lnTo>
                  <a:pt x="2901046" y="0"/>
                </a:lnTo>
                <a:lnTo>
                  <a:pt x="2901046" y="2690720"/>
                </a:lnTo>
                <a:lnTo>
                  <a:pt x="0" y="2690720"/>
                </a:lnTo>
                <a:lnTo>
                  <a:pt x="0" y="0"/>
                </a:lnTo>
                <a:close/>
              </a:path>
            </a:pathLst>
          </a:custGeom>
          <a:blipFill>
            <a:blip r:embed="rId13"/>
            <a:stretch>
              <a:fillRect l="0" t="0" r="0" b="0"/>
            </a:stretch>
          </a:blipFill>
        </p:spPr>
      </p:sp>
      <p:sp>
        <p:nvSpPr>
          <p:cNvPr name="Freeform 11" id="11"/>
          <p:cNvSpPr/>
          <p:nvPr/>
        </p:nvSpPr>
        <p:spPr>
          <a:xfrm flipH="false" flipV="false" rot="0">
            <a:off x="13893973" y="3436541"/>
            <a:ext cx="4009528" cy="2284157"/>
          </a:xfrm>
          <a:custGeom>
            <a:avLst/>
            <a:gdLst/>
            <a:ahLst/>
            <a:cxnLst/>
            <a:rect r="r" b="b" t="t" l="l"/>
            <a:pathLst>
              <a:path h="2284157" w="4009528">
                <a:moveTo>
                  <a:pt x="0" y="0"/>
                </a:moveTo>
                <a:lnTo>
                  <a:pt x="4009528" y="0"/>
                </a:lnTo>
                <a:lnTo>
                  <a:pt x="4009528" y="2284157"/>
                </a:lnTo>
                <a:lnTo>
                  <a:pt x="0" y="2284157"/>
                </a:lnTo>
                <a:lnTo>
                  <a:pt x="0" y="0"/>
                </a:lnTo>
                <a:close/>
              </a:path>
            </a:pathLst>
          </a:custGeom>
          <a:blipFill>
            <a:blip r:embed="rId14"/>
            <a:stretch>
              <a:fillRect l="0" t="0" r="0" b="0"/>
            </a:stretch>
          </a:blipFill>
        </p:spPr>
      </p:sp>
      <p:sp>
        <p:nvSpPr>
          <p:cNvPr name="TextBox 12" id="12"/>
          <p:cNvSpPr txBox="true"/>
          <p:nvPr/>
        </p:nvSpPr>
        <p:spPr>
          <a:xfrm rot="0">
            <a:off x="4624080" y="6524474"/>
            <a:ext cx="8648224" cy="3208502"/>
          </a:xfrm>
          <a:prstGeom prst="rect">
            <a:avLst/>
          </a:prstGeom>
        </p:spPr>
        <p:txBody>
          <a:bodyPr anchor="t" rtlCol="false" tIns="0" lIns="0" bIns="0" rIns="0">
            <a:spAutoFit/>
          </a:bodyPr>
          <a:lstStyle/>
          <a:p>
            <a:pPr algn="ctr">
              <a:lnSpc>
                <a:spcPts val="6378"/>
              </a:lnSpc>
            </a:pPr>
            <a:r>
              <a:rPr lang="en-US" sz="4556">
                <a:solidFill>
                  <a:srgbClr val="000000"/>
                </a:solidFill>
                <a:latin typeface="Glacial Indifference"/>
                <a:ea typeface="Glacial Indifference"/>
                <a:cs typeface="Glacial Indifference"/>
                <a:sym typeface="Glacial Indifference"/>
              </a:rPr>
              <a:t>EQUIPO:</a:t>
            </a:r>
          </a:p>
          <a:p>
            <a:pPr algn="ctr">
              <a:lnSpc>
                <a:spcPts val="6378"/>
              </a:lnSpc>
            </a:pPr>
            <a:r>
              <a:rPr lang="en-US" sz="4556">
                <a:solidFill>
                  <a:srgbClr val="000000"/>
                </a:solidFill>
                <a:latin typeface="Core Bandi Face"/>
                <a:ea typeface="Core Bandi Face"/>
                <a:cs typeface="Core Bandi Face"/>
                <a:sym typeface="Core Bandi Face"/>
              </a:rPr>
              <a:t>ANTONIO VELA GALVÁN</a:t>
            </a:r>
          </a:p>
          <a:p>
            <a:pPr algn="ctr">
              <a:lnSpc>
                <a:spcPts val="6378"/>
              </a:lnSpc>
            </a:pPr>
            <a:r>
              <a:rPr lang="en-US" sz="4556">
                <a:solidFill>
                  <a:srgbClr val="000000"/>
                </a:solidFill>
                <a:latin typeface="Core Bandi Face"/>
                <a:ea typeface="Core Bandi Face"/>
                <a:cs typeface="Core Bandi Face"/>
                <a:sym typeface="Core Bandi Face"/>
              </a:rPr>
              <a:t>ADRIAN MANUEL VIVEROS SÁNCHEZ</a:t>
            </a:r>
          </a:p>
          <a:p>
            <a:pPr algn="ctr">
              <a:lnSpc>
                <a:spcPts val="6378"/>
              </a:lnSpc>
            </a:pPr>
            <a:r>
              <a:rPr lang="en-US" sz="4556">
                <a:solidFill>
                  <a:srgbClr val="000000"/>
                </a:solidFill>
                <a:latin typeface="Core Bandi Face"/>
                <a:ea typeface="Core Bandi Face"/>
                <a:cs typeface="Core Bandi Face"/>
                <a:sym typeface="Core Bandi Face"/>
              </a:rPr>
              <a:t>SERGIO DAVID HUASO VILLEGAS</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0" y="2526293"/>
            <a:ext cx="18288000" cy="8155876"/>
          </a:xfrm>
          <a:custGeom>
            <a:avLst/>
            <a:gdLst/>
            <a:ahLst/>
            <a:cxnLst/>
            <a:rect r="r" b="b" t="t" l="l"/>
            <a:pathLst>
              <a:path h="8155876" w="18288000">
                <a:moveTo>
                  <a:pt x="0" y="0"/>
                </a:moveTo>
                <a:lnTo>
                  <a:pt x="18288000" y="0"/>
                </a:lnTo>
                <a:lnTo>
                  <a:pt x="18288000" y="8155877"/>
                </a:lnTo>
                <a:lnTo>
                  <a:pt x="0" y="8155877"/>
                </a:lnTo>
                <a:lnTo>
                  <a:pt x="0" y="0"/>
                </a:lnTo>
                <a:close/>
              </a:path>
            </a:pathLst>
          </a:custGeom>
          <a:blipFill>
            <a:blip r:embed="rId3"/>
            <a:stretch>
              <a:fillRect l="0" t="-6338" r="0" b="-6338"/>
            </a:stretch>
          </a:blipFill>
        </p:spPr>
      </p:sp>
      <p:sp>
        <p:nvSpPr>
          <p:cNvPr name="Freeform 4" id="4"/>
          <p:cNvSpPr/>
          <p:nvPr/>
        </p:nvSpPr>
        <p:spPr>
          <a:xfrm flipH="false" flipV="false" rot="0">
            <a:off x="1583871" y="1028700"/>
            <a:ext cx="722602" cy="644923"/>
          </a:xfrm>
          <a:custGeom>
            <a:avLst/>
            <a:gdLst/>
            <a:ahLst/>
            <a:cxnLst/>
            <a:rect r="r" b="b" t="t" l="l"/>
            <a:pathLst>
              <a:path h="644923" w="722602">
                <a:moveTo>
                  <a:pt x="0" y="0"/>
                </a:moveTo>
                <a:lnTo>
                  <a:pt x="722603" y="0"/>
                </a:lnTo>
                <a:lnTo>
                  <a:pt x="722603" y="644923"/>
                </a:lnTo>
                <a:lnTo>
                  <a:pt x="0" y="64492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985509">
            <a:off x="15618525" y="300378"/>
            <a:ext cx="789236" cy="1456644"/>
          </a:xfrm>
          <a:custGeom>
            <a:avLst/>
            <a:gdLst/>
            <a:ahLst/>
            <a:cxnLst/>
            <a:rect r="r" b="b" t="t" l="l"/>
            <a:pathLst>
              <a:path h="1456644" w="789236">
                <a:moveTo>
                  <a:pt x="0" y="0"/>
                </a:moveTo>
                <a:lnTo>
                  <a:pt x="789236" y="0"/>
                </a:lnTo>
                <a:lnTo>
                  <a:pt x="789236" y="1456644"/>
                </a:lnTo>
                <a:lnTo>
                  <a:pt x="0" y="145664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6" id="6"/>
          <p:cNvGrpSpPr/>
          <p:nvPr/>
        </p:nvGrpSpPr>
        <p:grpSpPr>
          <a:xfrm rot="0">
            <a:off x="198923" y="2803085"/>
            <a:ext cx="8045781" cy="1308865"/>
            <a:chOff x="0" y="0"/>
            <a:chExt cx="2119053" cy="344722"/>
          </a:xfrm>
        </p:grpSpPr>
        <p:sp>
          <p:nvSpPr>
            <p:cNvPr name="Freeform 7" id="7"/>
            <p:cNvSpPr/>
            <p:nvPr/>
          </p:nvSpPr>
          <p:spPr>
            <a:xfrm flipH="false" flipV="false" rot="0">
              <a:off x="0" y="0"/>
              <a:ext cx="2119053" cy="344722"/>
            </a:xfrm>
            <a:custGeom>
              <a:avLst/>
              <a:gdLst/>
              <a:ahLst/>
              <a:cxnLst/>
              <a:rect r="r" b="b" t="t" l="l"/>
              <a:pathLst>
                <a:path h="344722" w="2119053">
                  <a:moveTo>
                    <a:pt x="16358" y="0"/>
                  </a:moveTo>
                  <a:lnTo>
                    <a:pt x="2102695" y="0"/>
                  </a:lnTo>
                  <a:cubicBezTo>
                    <a:pt x="2107034" y="0"/>
                    <a:pt x="2111195" y="1723"/>
                    <a:pt x="2114262" y="4791"/>
                  </a:cubicBezTo>
                  <a:cubicBezTo>
                    <a:pt x="2117330" y="7859"/>
                    <a:pt x="2119053" y="12020"/>
                    <a:pt x="2119053" y="16358"/>
                  </a:cubicBezTo>
                  <a:lnTo>
                    <a:pt x="2119053" y="328364"/>
                  </a:lnTo>
                  <a:cubicBezTo>
                    <a:pt x="2119053" y="332702"/>
                    <a:pt x="2117330" y="336863"/>
                    <a:pt x="2114262" y="339930"/>
                  </a:cubicBezTo>
                  <a:cubicBezTo>
                    <a:pt x="2111195" y="342998"/>
                    <a:pt x="2107034" y="344722"/>
                    <a:pt x="2102695" y="344722"/>
                  </a:cubicBezTo>
                  <a:lnTo>
                    <a:pt x="16358" y="344722"/>
                  </a:lnTo>
                  <a:cubicBezTo>
                    <a:pt x="12020" y="344722"/>
                    <a:pt x="7859" y="342998"/>
                    <a:pt x="4791" y="339930"/>
                  </a:cubicBezTo>
                  <a:cubicBezTo>
                    <a:pt x="1723" y="336863"/>
                    <a:pt x="0" y="332702"/>
                    <a:pt x="0" y="328364"/>
                  </a:cubicBezTo>
                  <a:lnTo>
                    <a:pt x="0" y="16358"/>
                  </a:lnTo>
                  <a:cubicBezTo>
                    <a:pt x="0" y="12020"/>
                    <a:pt x="1723" y="7859"/>
                    <a:pt x="4791" y="4791"/>
                  </a:cubicBezTo>
                  <a:cubicBezTo>
                    <a:pt x="7859" y="1723"/>
                    <a:pt x="12020" y="0"/>
                    <a:pt x="16358" y="0"/>
                  </a:cubicBezTo>
                  <a:close/>
                </a:path>
              </a:pathLst>
            </a:custGeom>
            <a:solidFill>
              <a:srgbClr val="D8C7FA"/>
            </a:solidFill>
          </p:spPr>
        </p:sp>
        <p:sp>
          <p:nvSpPr>
            <p:cNvPr name="TextBox 8" id="8"/>
            <p:cNvSpPr txBox="true"/>
            <p:nvPr/>
          </p:nvSpPr>
          <p:spPr>
            <a:xfrm>
              <a:off x="0" y="-38100"/>
              <a:ext cx="2119053" cy="382822"/>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520505" y="4865752"/>
            <a:ext cx="17222581" cy="4874242"/>
            <a:chOff x="0" y="0"/>
            <a:chExt cx="4535988" cy="1283751"/>
          </a:xfrm>
        </p:grpSpPr>
        <p:sp>
          <p:nvSpPr>
            <p:cNvPr name="Freeform 10" id="10"/>
            <p:cNvSpPr/>
            <p:nvPr/>
          </p:nvSpPr>
          <p:spPr>
            <a:xfrm flipH="false" flipV="false" rot="0">
              <a:off x="0" y="0"/>
              <a:ext cx="4535988" cy="1283751"/>
            </a:xfrm>
            <a:custGeom>
              <a:avLst/>
              <a:gdLst/>
              <a:ahLst/>
              <a:cxnLst/>
              <a:rect r="r" b="b" t="t" l="l"/>
              <a:pathLst>
                <a:path h="1283751" w="4535988">
                  <a:moveTo>
                    <a:pt x="7642" y="0"/>
                  </a:moveTo>
                  <a:lnTo>
                    <a:pt x="4528346" y="0"/>
                  </a:lnTo>
                  <a:cubicBezTo>
                    <a:pt x="4532567" y="0"/>
                    <a:pt x="4535988" y="3421"/>
                    <a:pt x="4535988" y="7642"/>
                  </a:cubicBezTo>
                  <a:lnTo>
                    <a:pt x="4535988" y="1276109"/>
                  </a:lnTo>
                  <a:cubicBezTo>
                    <a:pt x="4535988" y="1280329"/>
                    <a:pt x="4532567" y="1283751"/>
                    <a:pt x="4528346" y="1283751"/>
                  </a:cubicBezTo>
                  <a:lnTo>
                    <a:pt x="7642" y="1283751"/>
                  </a:lnTo>
                  <a:cubicBezTo>
                    <a:pt x="3421" y="1283751"/>
                    <a:pt x="0" y="1280329"/>
                    <a:pt x="0" y="1276109"/>
                  </a:cubicBezTo>
                  <a:lnTo>
                    <a:pt x="0" y="7642"/>
                  </a:lnTo>
                  <a:cubicBezTo>
                    <a:pt x="0" y="3421"/>
                    <a:pt x="3421" y="0"/>
                    <a:pt x="7642" y="0"/>
                  </a:cubicBezTo>
                  <a:close/>
                </a:path>
              </a:pathLst>
            </a:custGeom>
            <a:solidFill>
              <a:srgbClr val="D8C7FA"/>
            </a:solidFill>
          </p:spPr>
        </p:sp>
        <p:sp>
          <p:nvSpPr>
            <p:cNvPr name="TextBox 11" id="11"/>
            <p:cNvSpPr txBox="true"/>
            <p:nvPr/>
          </p:nvSpPr>
          <p:spPr>
            <a:xfrm>
              <a:off x="0" y="-38100"/>
              <a:ext cx="4535988" cy="1321851"/>
            </a:xfrm>
            <a:prstGeom prst="rect">
              <a:avLst/>
            </a:prstGeom>
          </p:spPr>
          <p:txBody>
            <a:bodyPr anchor="ctr" rtlCol="false" tIns="50800" lIns="50800" bIns="50800" rIns="50800"/>
            <a:lstStyle/>
            <a:p>
              <a:pPr algn="ctr">
                <a:lnSpc>
                  <a:spcPts val="2659"/>
                </a:lnSpc>
              </a:pPr>
            </a:p>
          </p:txBody>
        </p:sp>
      </p:grpSp>
      <p:sp>
        <p:nvSpPr>
          <p:cNvPr name="Freeform 12" id="12"/>
          <p:cNvSpPr/>
          <p:nvPr/>
        </p:nvSpPr>
        <p:spPr>
          <a:xfrm flipH="false" flipV="false" rot="0">
            <a:off x="12051018" y="976760"/>
            <a:ext cx="4126583" cy="3888992"/>
          </a:xfrm>
          <a:custGeom>
            <a:avLst/>
            <a:gdLst/>
            <a:ahLst/>
            <a:cxnLst/>
            <a:rect r="r" b="b" t="t" l="l"/>
            <a:pathLst>
              <a:path h="3888992" w="4126583">
                <a:moveTo>
                  <a:pt x="0" y="0"/>
                </a:moveTo>
                <a:lnTo>
                  <a:pt x="4126583" y="0"/>
                </a:lnTo>
                <a:lnTo>
                  <a:pt x="4126583" y="3888992"/>
                </a:lnTo>
                <a:lnTo>
                  <a:pt x="0" y="3888992"/>
                </a:lnTo>
                <a:lnTo>
                  <a:pt x="0" y="0"/>
                </a:lnTo>
                <a:close/>
              </a:path>
            </a:pathLst>
          </a:custGeom>
          <a:blipFill>
            <a:blip r:embed="rId8"/>
            <a:stretch>
              <a:fillRect l="0" t="0" r="0" b="0"/>
            </a:stretch>
          </a:blipFill>
        </p:spPr>
      </p:sp>
      <p:sp>
        <p:nvSpPr>
          <p:cNvPr name="TextBox 13" id="13"/>
          <p:cNvSpPr txBox="true"/>
          <p:nvPr/>
        </p:nvSpPr>
        <p:spPr>
          <a:xfrm rot="0">
            <a:off x="3477731" y="471252"/>
            <a:ext cx="10779698" cy="1367630"/>
          </a:xfrm>
          <a:prstGeom prst="rect">
            <a:avLst/>
          </a:prstGeom>
        </p:spPr>
        <p:txBody>
          <a:bodyPr anchor="t" rtlCol="false" tIns="0" lIns="0" bIns="0" rIns="0">
            <a:spAutoFit/>
          </a:bodyPr>
          <a:lstStyle/>
          <a:p>
            <a:pPr algn="ctr" marL="0" indent="0" lvl="0">
              <a:lnSpc>
                <a:spcPts val="8337"/>
              </a:lnSpc>
              <a:spcBef>
                <a:spcPct val="0"/>
              </a:spcBef>
            </a:pPr>
            <a:r>
              <a:rPr lang="en-US" sz="10421">
                <a:solidFill>
                  <a:srgbClr val="1F244A"/>
                </a:solidFill>
                <a:latin typeface="Mango AC"/>
                <a:ea typeface="Mango AC"/>
                <a:cs typeface="Mango AC"/>
                <a:sym typeface="Mango AC"/>
              </a:rPr>
              <a:t>PASOS</a:t>
            </a:r>
          </a:p>
        </p:txBody>
      </p:sp>
      <p:sp>
        <p:nvSpPr>
          <p:cNvPr name="TextBox 14" id="14"/>
          <p:cNvSpPr txBox="true"/>
          <p:nvPr/>
        </p:nvSpPr>
        <p:spPr>
          <a:xfrm rot="0">
            <a:off x="520505" y="3109232"/>
            <a:ext cx="7109020" cy="580390"/>
          </a:xfrm>
          <a:prstGeom prst="rect">
            <a:avLst/>
          </a:prstGeom>
        </p:spPr>
        <p:txBody>
          <a:bodyPr anchor="t" rtlCol="false" tIns="0" lIns="0" bIns="0" rIns="0">
            <a:spAutoFit/>
          </a:bodyPr>
          <a:lstStyle/>
          <a:p>
            <a:pPr algn="ctr">
              <a:lnSpc>
                <a:spcPts val="4759"/>
              </a:lnSpc>
            </a:pPr>
            <a:r>
              <a:rPr lang="en-US" sz="3399">
                <a:solidFill>
                  <a:srgbClr val="1F244A"/>
                </a:solidFill>
                <a:latin typeface="Glacial Indifference"/>
                <a:ea typeface="Glacial Indifference"/>
                <a:cs typeface="Glacial Indifference"/>
                <a:sym typeface="Glacial Indifference"/>
              </a:rPr>
              <a:t>Paso 2: Generación del Código QR</a:t>
            </a:r>
          </a:p>
        </p:txBody>
      </p:sp>
      <p:sp>
        <p:nvSpPr>
          <p:cNvPr name="TextBox 15" id="15"/>
          <p:cNvSpPr txBox="true"/>
          <p:nvPr/>
        </p:nvSpPr>
        <p:spPr>
          <a:xfrm rot="0">
            <a:off x="799563" y="5007300"/>
            <a:ext cx="16688873" cy="5128350"/>
          </a:xfrm>
          <a:prstGeom prst="rect">
            <a:avLst/>
          </a:prstGeom>
        </p:spPr>
        <p:txBody>
          <a:bodyPr anchor="t" rtlCol="false" tIns="0" lIns="0" bIns="0" rIns="0">
            <a:spAutoFit/>
          </a:bodyPr>
          <a:lstStyle/>
          <a:p>
            <a:pPr algn="just">
              <a:lnSpc>
                <a:spcPts val="4510"/>
              </a:lnSpc>
            </a:pPr>
            <a:r>
              <a:rPr lang="en-US" sz="3221" b="true">
                <a:solidFill>
                  <a:srgbClr val="1F244A"/>
                </a:solidFill>
                <a:latin typeface="Glacial Indifference Bold"/>
                <a:ea typeface="Glacial Indifference Bold"/>
                <a:cs typeface="Glacial Indifference Bold"/>
                <a:sym typeface="Glacial Indifference Bold"/>
              </a:rPr>
              <a:t>Acción</a:t>
            </a:r>
            <a:r>
              <a:rPr lang="en-US" sz="3221">
                <a:solidFill>
                  <a:srgbClr val="1F244A"/>
                </a:solidFill>
                <a:latin typeface="Glacial Indifference"/>
                <a:ea typeface="Glacial Indifference"/>
                <a:cs typeface="Glacial Indifference"/>
                <a:sym typeface="Glacial Indifference"/>
              </a:rPr>
              <a:t>: Usar herramientas gratuitas (ej. QR Code Generator, Canva, QRMonkey) para crear un QR que dirija directamente al grupo</a:t>
            </a:r>
          </a:p>
          <a:p>
            <a:pPr algn="just">
              <a:lnSpc>
                <a:spcPts val="4510"/>
              </a:lnSpc>
            </a:pPr>
            <a:r>
              <a:rPr lang="en-US" sz="3221" b="true">
                <a:solidFill>
                  <a:srgbClr val="1F244A"/>
                </a:solidFill>
                <a:latin typeface="Glacial Indifference Bold"/>
                <a:ea typeface="Glacial Indifference Bold"/>
                <a:cs typeface="Glacial Indifference Bold"/>
                <a:sym typeface="Glacial Indifference Bold"/>
              </a:rPr>
              <a:t>Riesgo</a:t>
            </a:r>
            <a:r>
              <a:rPr lang="en-US" sz="3221">
                <a:solidFill>
                  <a:srgbClr val="1F244A"/>
                </a:solidFill>
                <a:latin typeface="Glacial Indifference"/>
                <a:ea typeface="Glacial Indifference"/>
                <a:cs typeface="Glacial Indifference"/>
                <a:sym typeface="Glacial Indifference"/>
              </a:rPr>
              <a:t>: Que personas ajenas ingresen</a:t>
            </a:r>
          </a:p>
          <a:p>
            <a:pPr algn="just">
              <a:lnSpc>
                <a:spcPts val="4510"/>
              </a:lnSpc>
            </a:pPr>
            <a:r>
              <a:rPr lang="en-US" sz="3221" b="true">
                <a:solidFill>
                  <a:srgbClr val="1F244A"/>
                </a:solidFill>
                <a:latin typeface="Glacial Indifference Bold"/>
                <a:ea typeface="Glacial Indifference Bold"/>
                <a:cs typeface="Glacial Indifference Bold"/>
                <a:sym typeface="Glacial Indifference Bold"/>
              </a:rPr>
              <a:t>Mitigación</a:t>
            </a:r>
            <a:r>
              <a:rPr lang="en-US" sz="3221">
                <a:solidFill>
                  <a:srgbClr val="1F244A"/>
                </a:solidFill>
                <a:latin typeface="Glacial Indifference"/>
                <a:ea typeface="Glacial Indifference"/>
                <a:cs typeface="Glacial Indifference"/>
                <a:sym typeface="Glacial Indifference"/>
              </a:rPr>
              <a:t>: Verificación periódica de los integrantes; solo aceptar números registrados como tutorados.</a:t>
            </a:r>
          </a:p>
          <a:p>
            <a:pPr algn="just">
              <a:lnSpc>
                <a:spcPts val="4510"/>
              </a:lnSpc>
            </a:pPr>
            <a:r>
              <a:rPr lang="en-US" sz="3221" b="true">
                <a:solidFill>
                  <a:srgbClr val="1F244A"/>
                </a:solidFill>
                <a:latin typeface="Glacial Indifference Bold"/>
                <a:ea typeface="Glacial Indifference Bold"/>
                <a:cs typeface="Glacial Indifference Bold"/>
                <a:sym typeface="Glacial Indifference Bold"/>
              </a:rPr>
              <a:t>KPIs:</a:t>
            </a:r>
          </a:p>
          <a:p>
            <a:pPr algn="just" marL="695515" indent="-347757" lvl="1">
              <a:lnSpc>
                <a:spcPts val="4510"/>
              </a:lnSpc>
              <a:buFont typeface="Arial"/>
              <a:buChar char="•"/>
            </a:pPr>
            <a:r>
              <a:rPr lang="en-US" sz="3221">
                <a:solidFill>
                  <a:srgbClr val="1F244A"/>
                </a:solidFill>
                <a:latin typeface="Glacial Indifference"/>
                <a:ea typeface="Glacial Indifference"/>
                <a:cs typeface="Glacial Indifference"/>
                <a:sym typeface="Glacial Indifference"/>
              </a:rPr>
              <a:t>Tiempo promedio de generación del QR (meta: ≤ 2 h por grupo).</a:t>
            </a:r>
          </a:p>
          <a:p>
            <a:pPr algn="just" marL="695515" indent="-347757" lvl="1">
              <a:lnSpc>
                <a:spcPts val="4510"/>
              </a:lnSpc>
              <a:buFont typeface="Arial"/>
              <a:buChar char="•"/>
            </a:pPr>
            <a:r>
              <a:rPr lang="en-US" sz="3221">
                <a:solidFill>
                  <a:srgbClr val="1F244A"/>
                </a:solidFill>
                <a:latin typeface="Glacial Indifference"/>
                <a:ea typeface="Glacial Indifference"/>
                <a:cs typeface="Glacial Indifference"/>
                <a:sym typeface="Glacial Indifference"/>
              </a:rPr>
              <a:t>% de códigos QR funcionales sin errores de acceso (meta: 100%).</a:t>
            </a:r>
          </a:p>
          <a:p>
            <a:pPr algn="just">
              <a:lnSpc>
                <a:spcPts val="4510"/>
              </a:lnSpc>
            </a:pP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0" y="2193734"/>
            <a:ext cx="18288000" cy="8155876"/>
          </a:xfrm>
          <a:custGeom>
            <a:avLst/>
            <a:gdLst/>
            <a:ahLst/>
            <a:cxnLst/>
            <a:rect r="r" b="b" t="t" l="l"/>
            <a:pathLst>
              <a:path h="8155876" w="18288000">
                <a:moveTo>
                  <a:pt x="0" y="0"/>
                </a:moveTo>
                <a:lnTo>
                  <a:pt x="18288000" y="0"/>
                </a:lnTo>
                <a:lnTo>
                  <a:pt x="18288000" y="8155876"/>
                </a:lnTo>
                <a:lnTo>
                  <a:pt x="0" y="8155876"/>
                </a:lnTo>
                <a:lnTo>
                  <a:pt x="0" y="0"/>
                </a:lnTo>
                <a:close/>
              </a:path>
            </a:pathLst>
          </a:custGeom>
          <a:blipFill>
            <a:blip r:embed="rId3"/>
            <a:stretch>
              <a:fillRect l="0" t="-6338" r="0" b="-6338"/>
            </a:stretch>
          </a:blipFill>
        </p:spPr>
      </p:sp>
      <p:sp>
        <p:nvSpPr>
          <p:cNvPr name="TextBox 4" id="4"/>
          <p:cNvSpPr txBox="true"/>
          <p:nvPr/>
        </p:nvSpPr>
        <p:spPr>
          <a:xfrm rot="0">
            <a:off x="3477731" y="471252"/>
            <a:ext cx="10779698" cy="1367630"/>
          </a:xfrm>
          <a:prstGeom prst="rect">
            <a:avLst/>
          </a:prstGeom>
        </p:spPr>
        <p:txBody>
          <a:bodyPr anchor="t" rtlCol="false" tIns="0" lIns="0" bIns="0" rIns="0">
            <a:spAutoFit/>
          </a:bodyPr>
          <a:lstStyle/>
          <a:p>
            <a:pPr algn="ctr" marL="0" indent="0" lvl="0">
              <a:lnSpc>
                <a:spcPts val="8337"/>
              </a:lnSpc>
              <a:spcBef>
                <a:spcPct val="0"/>
              </a:spcBef>
            </a:pPr>
            <a:r>
              <a:rPr lang="en-US" sz="10421">
                <a:solidFill>
                  <a:srgbClr val="1F244A"/>
                </a:solidFill>
                <a:latin typeface="Mango AC"/>
                <a:ea typeface="Mango AC"/>
                <a:cs typeface="Mango AC"/>
                <a:sym typeface="Mango AC"/>
              </a:rPr>
              <a:t>PASOS</a:t>
            </a:r>
          </a:p>
        </p:txBody>
      </p:sp>
      <p:sp>
        <p:nvSpPr>
          <p:cNvPr name="Freeform 5" id="5"/>
          <p:cNvSpPr/>
          <p:nvPr/>
        </p:nvSpPr>
        <p:spPr>
          <a:xfrm flipH="false" flipV="false" rot="0">
            <a:off x="1583871" y="1028700"/>
            <a:ext cx="722602" cy="644923"/>
          </a:xfrm>
          <a:custGeom>
            <a:avLst/>
            <a:gdLst/>
            <a:ahLst/>
            <a:cxnLst/>
            <a:rect r="r" b="b" t="t" l="l"/>
            <a:pathLst>
              <a:path h="644923" w="722602">
                <a:moveTo>
                  <a:pt x="0" y="0"/>
                </a:moveTo>
                <a:lnTo>
                  <a:pt x="722603" y="0"/>
                </a:lnTo>
                <a:lnTo>
                  <a:pt x="722603" y="644923"/>
                </a:lnTo>
                <a:lnTo>
                  <a:pt x="0" y="64492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985509">
            <a:off x="15618525" y="300378"/>
            <a:ext cx="789236" cy="1456644"/>
          </a:xfrm>
          <a:custGeom>
            <a:avLst/>
            <a:gdLst/>
            <a:ahLst/>
            <a:cxnLst/>
            <a:rect r="r" b="b" t="t" l="l"/>
            <a:pathLst>
              <a:path h="1456644" w="789236">
                <a:moveTo>
                  <a:pt x="0" y="0"/>
                </a:moveTo>
                <a:lnTo>
                  <a:pt x="789236" y="0"/>
                </a:lnTo>
                <a:lnTo>
                  <a:pt x="789236" y="1456644"/>
                </a:lnTo>
                <a:lnTo>
                  <a:pt x="0" y="145664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7" id="7"/>
          <p:cNvGrpSpPr/>
          <p:nvPr/>
        </p:nvGrpSpPr>
        <p:grpSpPr>
          <a:xfrm rot="0">
            <a:off x="1028700" y="2892945"/>
            <a:ext cx="6107472" cy="1063810"/>
            <a:chOff x="0" y="0"/>
            <a:chExt cx="1608552" cy="280180"/>
          </a:xfrm>
        </p:grpSpPr>
        <p:sp>
          <p:nvSpPr>
            <p:cNvPr name="Freeform 8" id="8"/>
            <p:cNvSpPr/>
            <p:nvPr/>
          </p:nvSpPr>
          <p:spPr>
            <a:xfrm flipH="false" flipV="false" rot="0">
              <a:off x="0" y="0"/>
              <a:ext cx="1608552" cy="280180"/>
            </a:xfrm>
            <a:custGeom>
              <a:avLst/>
              <a:gdLst/>
              <a:ahLst/>
              <a:cxnLst/>
              <a:rect r="r" b="b" t="t" l="l"/>
              <a:pathLst>
                <a:path h="280180" w="1608552">
                  <a:moveTo>
                    <a:pt x="21549" y="0"/>
                  </a:moveTo>
                  <a:lnTo>
                    <a:pt x="1587003" y="0"/>
                  </a:lnTo>
                  <a:cubicBezTo>
                    <a:pt x="1598904" y="0"/>
                    <a:pt x="1608552" y="9648"/>
                    <a:pt x="1608552" y="21549"/>
                  </a:cubicBezTo>
                  <a:lnTo>
                    <a:pt x="1608552" y="258631"/>
                  </a:lnTo>
                  <a:cubicBezTo>
                    <a:pt x="1608552" y="270532"/>
                    <a:pt x="1598904" y="280180"/>
                    <a:pt x="1587003" y="280180"/>
                  </a:cubicBezTo>
                  <a:lnTo>
                    <a:pt x="21549" y="280180"/>
                  </a:lnTo>
                  <a:cubicBezTo>
                    <a:pt x="9648" y="280180"/>
                    <a:pt x="0" y="270532"/>
                    <a:pt x="0" y="258631"/>
                  </a:cubicBezTo>
                  <a:lnTo>
                    <a:pt x="0" y="21549"/>
                  </a:lnTo>
                  <a:cubicBezTo>
                    <a:pt x="0" y="9648"/>
                    <a:pt x="9648" y="0"/>
                    <a:pt x="21549" y="0"/>
                  </a:cubicBezTo>
                  <a:close/>
                </a:path>
              </a:pathLst>
            </a:custGeom>
            <a:solidFill>
              <a:srgbClr val="E4FFC2"/>
            </a:solidFill>
          </p:spPr>
        </p:sp>
        <p:sp>
          <p:nvSpPr>
            <p:cNvPr name="TextBox 9" id="9"/>
            <p:cNvSpPr txBox="true"/>
            <p:nvPr/>
          </p:nvSpPr>
          <p:spPr>
            <a:xfrm>
              <a:off x="0" y="-38100"/>
              <a:ext cx="1608552" cy="318280"/>
            </a:xfrm>
            <a:prstGeom prst="rect">
              <a:avLst/>
            </a:prstGeom>
          </p:spPr>
          <p:txBody>
            <a:bodyPr anchor="ctr" rtlCol="false" tIns="50800" lIns="50800" bIns="50800" rIns="50800"/>
            <a:lstStyle/>
            <a:p>
              <a:pPr algn="ctr">
                <a:lnSpc>
                  <a:spcPts val="2659"/>
                </a:lnSpc>
              </a:pPr>
            </a:p>
          </p:txBody>
        </p:sp>
      </p:grpSp>
      <p:sp>
        <p:nvSpPr>
          <p:cNvPr name="TextBox 10" id="10"/>
          <p:cNvSpPr txBox="true"/>
          <p:nvPr/>
        </p:nvSpPr>
        <p:spPr>
          <a:xfrm rot="0">
            <a:off x="520505" y="3109232"/>
            <a:ext cx="7109020" cy="580390"/>
          </a:xfrm>
          <a:prstGeom prst="rect">
            <a:avLst/>
          </a:prstGeom>
        </p:spPr>
        <p:txBody>
          <a:bodyPr anchor="t" rtlCol="false" tIns="0" lIns="0" bIns="0" rIns="0">
            <a:spAutoFit/>
          </a:bodyPr>
          <a:lstStyle/>
          <a:p>
            <a:pPr algn="ctr">
              <a:lnSpc>
                <a:spcPts val="4759"/>
              </a:lnSpc>
            </a:pPr>
            <a:r>
              <a:rPr lang="en-US" sz="3399">
                <a:solidFill>
                  <a:srgbClr val="1F244A"/>
                </a:solidFill>
                <a:latin typeface="Glacial Indifference"/>
                <a:ea typeface="Glacial Indifference"/>
                <a:cs typeface="Glacial Indifference"/>
                <a:sym typeface="Glacial Indifference"/>
              </a:rPr>
              <a:t>Paso 3: Distribución del QR</a:t>
            </a:r>
          </a:p>
        </p:txBody>
      </p:sp>
      <p:grpSp>
        <p:nvGrpSpPr>
          <p:cNvPr name="Group 11" id="11"/>
          <p:cNvGrpSpPr/>
          <p:nvPr/>
        </p:nvGrpSpPr>
        <p:grpSpPr>
          <a:xfrm rot="0">
            <a:off x="520505" y="4558367"/>
            <a:ext cx="16738795" cy="5149965"/>
            <a:chOff x="0" y="0"/>
            <a:chExt cx="4408572" cy="1356369"/>
          </a:xfrm>
        </p:grpSpPr>
        <p:sp>
          <p:nvSpPr>
            <p:cNvPr name="Freeform 12" id="12"/>
            <p:cNvSpPr/>
            <p:nvPr/>
          </p:nvSpPr>
          <p:spPr>
            <a:xfrm flipH="false" flipV="false" rot="0">
              <a:off x="0" y="0"/>
              <a:ext cx="4408572" cy="1356369"/>
            </a:xfrm>
            <a:custGeom>
              <a:avLst/>
              <a:gdLst/>
              <a:ahLst/>
              <a:cxnLst/>
              <a:rect r="r" b="b" t="t" l="l"/>
              <a:pathLst>
                <a:path h="1356369" w="4408572">
                  <a:moveTo>
                    <a:pt x="7863" y="0"/>
                  </a:moveTo>
                  <a:lnTo>
                    <a:pt x="4400709" y="0"/>
                  </a:lnTo>
                  <a:cubicBezTo>
                    <a:pt x="4402794" y="0"/>
                    <a:pt x="4404794" y="828"/>
                    <a:pt x="4406269" y="2303"/>
                  </a:cubicBezTo>
                  <a:cubicBezTo>
                    <a:pt x="4407743" y="3777"/>
                    <a:pt x="4408572" y="5777"/>
                    <a:pt x="4408572" y="7863"/>
                  </a:cubicBezTo>
                  <a:lnTo>
                    <a:pt x="4408572" y="1348507"/>
                  </a:lnTo>
                  <a:cubicBezTo>
                    <a:pt x="4408572" y="1350592"/>
                    <a:pt x="4407743" y="1352592"/>
                    <a:pt x="4406269" y="1354066"/>
                  </a:cubicBezTo>
                  <a:cubicBezTo>
                    <a:pt x="4404794" y="1355541"/>
                    <a:pt x="4402794" y="1356369"/>
                    <a:pt x="4400709" y="1356369"/>
                  </a:cubicBezTo>
                  <a:lnTo>
                    <a:pt x="7863" y="1356369"/>
                  </a:lnTo>
                  <a:cubicBezTo>
                    <a:pt x="5777" y="1356369"/>
                    <a:pt x="3777" y="1355541"/>
                    <a:pt x="2303" y="1354066"/>
                  </a:cubicBezTo>
                  <a:cubicBezTo>
                    <a:pt x="828" y="1352592"/>
                    <a:pt x="0" y="1350592"/>
                    <a:pt x="0" y="1348507"/>
                  </a:cubicBezTo>
                  <a:lnTo>
                    <a:pt x="0" y="7863"/>
                  </a:lnTo>
                  <a:cubicBezTo>
                    <a:pt x="0" y="5777"/>
                    <a:pt x="828" y="3777"/>
                    <a:pt x="2303" y="2303"/>
                  </a:cubicBezTo>
                  <a:cubicBezTo>
                    <a:pt x="3777" y="828"/>
                    <a:pt x="5777" y="0"/>
                    <a:pt x="7863" y="0"/>
                  </a:cubicBezTo>
                  <a:close/>
                </a:path>
              </a:pathLst>
            </a:custGeom>
            <a:solidFill>
              <a:srgbClr val="E4FFC2"/>
            </a:solidFill>
          </p:spPr>
        </p:sp>
        <p:sp>
          <p:nvSpPr>
            <p:cNvPr name="TextBox 13" id="13"/>
            <p:cNvSpPr txBox="true"/>
            <p:nvPr/>
          </p:nvSpPr>
          <p:spPr>
            <a:xfrm>
              <a:off x="0" y="-38100"/>
              <a:ext cx="4408572" cy="1394469"/>
            </a:xfrm>
            <a:prstGeom prst="rect">
              <a:avLst/>
            </a:prstGeom>
          </p:spPr>
          <p:txBody>
            <a:bodyPr anchor="ctr" rtlCol="false" tIns="50800" lIns="50800" bIns="50800" rIns="50800"/>
            <a:lstStyle/>
            <a:p>
              <a:pPr algn="ctr">
                <a:lnSpc>
                  <a:spcPts val="2659"/>
                </a:lnSpc>
              </a:pPr>
            </a:p>
          </p:txBody>
        </p:sp>
      </p:grpSp>
      <p:sp>
        <p:nvSpPr>
          <p:cNvPr name="TextBox 14" id="14"/>
          <p:cNvSpPr txBox="true"/>
          <p:nvPr/>
        </p:nvSpPr>
        <p:spPr>
          <a:xfrm rot="0">
            <a:off x="808723" y="4289152"/>
            <a:ext cx="16051488" cy="6924429"/>
          </a:xfrm>
          <a:prstGeom prst="rect">
            <a:avLst/>
          </a:prstGeom>
        </p:spPr>
        <p:txBody>
          <a:bodyPr anchor="t" rtlCol="false" tIns="0" lIns="0" bIns="0" rIns="0">
            <a:spAutoFit/>
          </a:bodyPr>
          <a:lstStyle/>
          <a:p>
            <a:pPr algn="just">
              <a:lnSpc>
                <a:spcPts val="4213"/>
              </a:lnSpc>
            </a:pPr>
          </a:p>
          <a:p>
            <a:pPr algn="just">
              <a:lnSpc>
                <a:spcPts val="4213"/>
              </a:lnSpc>
            </a:pPr>
            <a:r>
              <a:rPr lang="en-US" sz="3009">
                <a:solidFill>
                  <a:srgbClr val="1F244A"/>
                </a:solidFill>
                <a:latin typeface="Glacial Indifference"/>
                <a:ea typeface="Glacial Indifference"/>
                <a:cs typeface="Glacial Indifference"/>
                <a:sym typeface="Glacial Indifference"/>
              </a:rPr>
              <a:t>Imprimir el QR en carteles y colocarlos en tablones, salones y oficinas de coordinación</a:t>
            </a:r>
          </a:p>
          <a:p>
            <a:pPr algn="just">
              <a:lnSpc>
                <a:spcPts val="4213"/>
              </a:lnSpc>
            </a:pPr>
          </a:p>
          <a:p>
            <a:pPr algn="just">
              <a:lnSpc>
                <a:spcPts val="4213"/>
              </a:lnSpc>
            </a:pPr>
            <a:r>
              <a:rPr lang="en-US" sz="3009">
                <a:solidFill>
                  <a:srgbClr val="1F244A"/>
                </a:solidFill>
                <a:latin typeface="Glacial Indifference"/>
                <a:ea typeface="Glacial Indifference"/>
                <a:cs typeface="Glacial Indifference"/>
                <a:sym typeface="Glacial Indifference"/>
              </a:rPr>
              <a:t>Enviar el QR también por correo institucional a todos los tutorados</a:t>
            </a:r>
          </a:p>
          <a:p>
            <a:pPr algn="just">
              <a:lnSpc>
                <a:spcPts val="4213"/>
              </a:lnSpc>
            </a:pPr>
            <a:r>
              <a:rPr lang="en-US" sz="3009" b="true">
                <a:solidFill>
                  <a:srgbClr val="1F244A"/>
                </a:solidFill>
                <a:latin typeface="Glacial Indifference Bold"/>
                <a:ea typeface="Glacial Indifference Bold"/>
                <a:cs typeface="Glacial Indifference Bold"/>
                <a:sym typeface="Glacial Indifference Bold"/>
              </a:rPr>
              <a:t>Riesgo</a:t>
            </a:r>
            <a:r>
              <a:rPr lang="en-US" sz="3009">
                <a:solidFill>
                  <a:srgbClr val="1F244A"/>
                </a:solidFill>
                <a:latin typeface="Glacial Indifference"/>
                <a:ea typeface="Glacial Indifference"/>
                <a:cs typeface="Glacial Indifference"/>
                <a:sym typeface="Glacial Indifference"/>
              </a:rPr>
              <a:t>: Que algunos estudiantes no se integren</a:t>
            </a:r>
          </a:p>
          <a:p>
            <a:pPr algn="just">
              <a:lnSpc>
                <a:spcPts val="4213"/>
              </a:lnSpc>
            </a:pPr>
            <a:r>
              <a:rPr lang="en-US" sz="3009" b="true">
                <a:solidFill>
                  <a:srgbClr val="1F244A"/>
                </a:solidFill>
                <a:latin typeface="Glacial Indifference Bold"/>
                <a:ea typeface="Glacial Indifference Bold"/>
                <a:cs typeface="Glacial Indifference Bold"/>
                <a:sym typeface="Glacial Indifference Bold"/>
              </a:rPr>
              <a:t>Mitigación</a:t>
            </a:r>
            <a:r>
              <a:rPr lang="en-US" sz="3009">
                <a:solidFill>
                  <a:srgbClr val="1F244A"/>
                </a:solidFill>
                <a:latin typeface="Glacial Indifference"/>
                <a:ea typeface="Glacial Indifference"/>
                <a:cs typeface="Glacial Indifference"/>
                <a:sym typeface="Glacial Indifference"/>
              </a:rPr>
              <a:t>: Los tutores, al inicio de las sesiones, verifican que todos los alumnos estén dentro del grupo.</a:t>
            </a:r>
          </a:p>
          <a:p>
            <a:pPr algn="just">
              <a:lnSpc>
                <a:spcPts val="4213"/>
              </a:lnSpc>
            </a:pPr>
            <a:r>
              <a:rPr lang="en-US" sz="3009" b="true">
                <a:solidFill>
                  <a:srgbClr val="1F244A"/>
                </a:solidFill>
                <a:latin typeface="Glacial Indifference Bold"/>
                <a:ea typeface="Glacial Indifference Bold"/>
                <a:cs typeface="Glacial Indifference Bold"/>
                <a:sym typeface="Glacial Indifference Bold"/>
              </a:rPr>
              <a:t>KPIs:</a:t>
            </a:r>
          </a:p>
          <a:p>
            <a:pPr algn="just" marL="649794" indent="-324897" lvl="1">
              <a:lnSpc>
                <a:spcPts val="4213"/>
              </a:lnSpc>
              <a:buFont typeface="Arial"/>
              <a:buChar char="•"/>
            </a:pPr>
            <a:r>
              <a:rPr lang="en-US" sz="3009">
                <a:solidFill>
                  <a:srgbClr val="1F244A"/>
                </a:solidFill>
                <a:latin typeface="Glacial Indifference"/>
                <a:ea typeface="Glacial Indifference"/>
                <a:cs typeface="Glacial Indifference"/>
                <a:sym typeface="Glacial Indifference"/>
              </a:rPr>
              <a:t>% de estudiantes que escanean el QR en la primera semana (meta: ≥ 50%).</a:t>
            </a:r>
          </a:p>
          <a:p>
            <a:pPr algn="just" marL="649794" indent="-324897" lvl="1">
              <a:lnSpc>
                <a:spcPts val="4213"/>
              </a:lnSpc>
              <a:buFont typeface="Arial"/>
              <a:buChar char="•"/>
            </a:pPr>
            <a:r>
              <a:rPr lang="en-US" sz="3009">
                <a:solidFill>
                  <a:srgbClr val="1F244A"/>
                </a:solidFill>
                <a:latin typeface="Glacial Indifference"/>
                <a:ea typeface="Glacial Indifference"/>
                <a:cs typeface="Glacial Indifference"/>
                <a:sym typeface="Glacial Indifference"/>
              </a:rPr>
              <a:t>% de alumnos que ingresan al grupo tras recibir el correo institucional (meta: ≥ 65%).</a:t>
            </a:r>
          </a:p>
          <a:p>
            <a:pPr algn="just">
              <a:lnSpc>
                <a:spcPts val="4213"/>
              </a:lnSpc>
            </a:pPr>
          </a:p>
          <a:p>
            <a:pPr algn="just">
              <a:lnSpc>
                <a:spcPts val="4213"/>
              </a:lnSpc>
            </a:pPr>
          </a:p>
          <a:p>
            <a:pPr algn="just">
              <a:lnSpc>
                <a:spcPts val="4213"/>
              </a:lnSpc>
            </a:pPr>
          </a:p>
        </p:txBody>
      </p:sp>
      <p:sp>
        <p:nvSpPr>
          <p:cNvPr name="Freeform 15" id="15"/>
          <p:cNvSpPr/>
          <p:nvPr/>
        </p:nvSpPr>
        <p:spPr>
          <a:xfrm flipH="false" flipV="false" rot="0">
            <a:off x="12323203" y="808414"/>
            <a:ext cx="3868453" cy="3303536"/>
          </a:xfrm>
          <a:custGeom>
            <a:avLst/>
            <a:gdLst/>
            <a:ahLst/>
            <a:cxnLst/>
            <a:rect r="r" b="b" t="t" l="l"/>
            <a:pathLst>
              <a:path h="3303536" w="3868453">
                <a:moveTo>
                  <a:pt x="0" y="0"/>
                </a:moveTo>
                <a:lnTo>
                  <a:pt x="3868453" y="0"/>
                </a:lnTo>
                <a:lnTo>
                  <a:pt x="3868453" y="3303536"/>
                </a:lnTo>
                <a:lnTo>
                  <a:pt x="0" y="3303536"/>
                </a:lnTo>
                <a:lnTo>
                  <a:pt x="0" y="0"/>
                </a:lnTo>
                <a:close/>
              </a:path>
            </a:pathLst>
          </a:custGeom>
          <a:blipFill>
            <a:blip r:embed="rId8"/>
            <a:stretch>
              <a:fillRect l="0" t="0" r="0" b="0"/>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0" y="2526293"/>
            <a:ext cx="18288000" cy="8155876"/>
          </a:xfrm>
          <a:custGeom>
            <a:avLst/>
            <a:gdLst/>
            <a:ahLst/>
            <a:cxnLst/>
            <a:rect r="r" b="b" t="t" l="l"/>
            <a:pathLst>
              <a:path h="8155876" w="18288000">
                <a:moveTo>
                  <a:pt x="0" y="0"/>
                </a:moveTo>
                <a:lnTo>
                  <a:pt x="18288000" y="0"/>
                </a:lnTo>
                <a:lnTo>
                  <a:pt x="18288000" y="8155877"/>
                </a:lnTo>
                <a:lnTo>
                  <a:pt x="0" y="8155877"/>
                </a:lnTo>
                <a:lnTo>
                  <a:pt x="0" y="0"/>
                </a:lnTo>
                <a:close/>
              </a:path>
            </a:pathLst>
          </a:custGeom>
          <a:blipFill>
            <a:blip r:embed="rId3"/>
            <a:stretch>
              <a:fillRect l="0" t="-6338" r="0" b="-6338"/>
            </a:stretch>
          </a:blipFill>
        </p:spPr>
      </p:sp>
      <p:sp>
        <p:nvSpPr>
          <p:cNvPr name="Freeform 4" id="4"/>
          <p:cNvSpPr/>
          <p:nvPr/>
        </p:nvSpPr>
        <p:spPr>
          <a:xfrm flipH="false" flipV="false" rot="0">
            <a:off x="1583871" y="1028700"/>
            <a:ext cx="722602" cy="644923"/>
          </a:xfrm>
          <a:custGeom>
            <a:avLst/>
            <a:gdLst/>
            <a:ahLst/>
            <a:cxnLst/>
            <a:rect r="r" b="b" t="t" l="l"/>
            <a:pathLst>
              <a:path h="644923" w="722602">
                <a:moveTo>
                  <a:pt x="0" y="0"/>
                </a:moveTo>
                <a:lnTo>
                  <a:pt x="722603" y="0"/>
                </a:lnTo>
                <a:lnTo>
                  <a:pt x="722603" y="644923"/>
                </a:lnTo>
                <a:lnTo>
                  <a:pt x="0" y="64492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985509">
            <a:off x="15618525" y="300378"/>
            <a:ext cx="789236" cy="1456644"/>
          </a:xfrm>
          <a:custGeom>
            <a:avLst/>
            <a:gdLst/>
            <a:ahLst/>
            <a:cxnLst/>
            <a:rect r="r" b="b" t="t" l="l"/>
            <a:pathLst>
              <a:path h="1456644" w="789236">
                <a:moveTo>
                  <a:pt x="0" y="0"/>
                </a:moveTo>
                <a:lnTo>
                  <a:pt x="789236" y="0"/>
                </a:lnTo>
                <a:lnTo>
                  <a:pt x="789236" y="1456644"/>
                </a:lnTo>
                <a:lnTo>
                  <a:pt x="0" y="145664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6" id="6"/>
          <p:cNvGrpSpPr/>
          <p:nvPr/>
        </p:nvGrpSpPr>
        <p:grpSpPr>
          <a:xfrm rot="0">
            <a:off x="371102" y="2912564"/>
            <a:ext cx="7735505" cy="1290922"/>
            <a:chOff x="0" y="0"/>
            <a:chExt cx="2037335" cy="339996"/>
          </a:xfrm>
        </p:grpSpPr>
        <p:sp>
          <p:nvSpPr>
            <p:cNvPr name="Freeform 7" id="7"/>
            <p:cNvSpPr/>
            <p:nvPr/>
          </p:nvSpPr>
          <p:spPr>
            <a:xfrm flipH="false" flipV="false" rot="0">
              <a:off x="0" y="0"/>
              <a:ext cx="2037335" cy="339996"/>
            </a:xfrm>
            <a:custGeom>
              <a:avLst/>
              <a:gdLst/>
              <a:ahLst/>
              <a:cxnLst/>
              <a:rect r="r" b="b" t="t" l="l"/>
              <a:pathLst>
                <a:path h="339996" w="2037335">
                  <a:moveTo>
                    <a:pt x="17014" y="0"/>
                  </a:moveTo>
                  <a:lnTo>
                    <a:pt x="2020321" y="0"/>
                  </a:lnTo>
                  <a:cubicBezTo>
                    <a:pt x="2029717" y="0"/>
                    <a:pt x="2037335" y="7617"/>
                    <a:pt x="2037335" y="17014"/>
                  </a:cubicBezTo>
                  <a:lnTo>
                    <a:pt x="2037335" y="322982"/>
                  </a:lnTo>
                  <a:cubicBezTo>
                    <a:pt x="2037335" y="327494"/>
                    <a:pt x="2035542" y="331822"/>
                    <a:pt x="2032352" y="335013"/>
                  </a:cubicBezTo>
                  <a:cubicBezTo>
                    <a:pt x="2029161" y="338203"/>
                    <a:pt x="2024833" y="339996"/>
                    <a:pt x="2020321" y="339996"/>
                  </a:cubicBezTo>
                  <a:lnTo>
                    <a:pt x="17014" y="339996"/>
                  </a:lnTo>
                  <a:cubicBezTo>
                    <a:pt x="12502" y="339996"/>
                    <a:pt x="8174" y="338203"/>
                    <a:pt x="4983" y="335013"/>
                  </a:cubicBezTo>
                  <a:cubicBezTo>
                    <a:pt x="1793" y="331822"/>
                    <a:pt x="0" y="327494"/>
                    <a:pt x="0" y="322982"/>
                  </a:cubicBezTo>
                  <a:lnTo>
                    <a:pt x="0" y="17014"/>
                  </a:lnTo>
                  <a:cubicBezTo>
                    <a:pt x="0" y="12502"/>
                    <a:pt x="1793" y="8174"/>
                    <a:pt x="4983" y="4983"/>
                  </a:cubicBezTo>
                  <a:cubicBezTo>
                    <a:pt x="8174" y="1793"/>
                    <a:pt x="12502" y="0"/>
                    <a:pt x="17014" y="0"/>
                  </a:cubicBezTo>
                  <a:close/>
                </a:path>
              </a:pathLst>
            </a:custGeom>
            <a:solidFill>
              <a:srgbClr val="C2F6FF"/>
            </a:solidFill>
          </p:spPr>
        </p:sp>
        <p:sp>
          <p:nvSpPr>
            <p:cNvPr name="TextBox 8" id="8"/>
            <p:cNvSpPr txBox="true"/>
            <p:nvPr/>
          </p:nvSpPr>
          <p:spPr>
            <a:xfrm>
              <a:off x="0" y="-38100"/>
              <a:ext cx="2037335" cy="378096"/>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719009" y="4546309"/>
            <a:ext cx="15878589" cy="4833981"/>
            <a:chOff x="0" y="0"/>
            <a:chExt cx="4182015" cy="1273147"/>
          </a:xfrm>
        </p:grpSpPr>
        <p:sp>
          <p:nvSpPr>
            <p:cNvPr name="Freeform 10" id="10"/>
            <p:cNvSpPr/>
            <p:nvPr/>
          </p:nvSpPr>
          <p:spPr>
            <a:xfrm flipH="false" flipV="false" rot="0">
              <a:off x="0" y="0"/>
              <a:ext cx="4182015" cy="1273147"/>
            </a:xfrm>
            <a:custGeom>
              <a:avLst/>
              <a:gdLst/>
              <a:ahLst/>
              <a:cxnLst/>
              <a:rect r="r" b="b" t="t" l="l"/>
              <a:pathLst>
                <a:path h="1273147" w="4182015">
                  <a:moveTo>
                    <a:pt x="8289" y="0"/>
                  </a:moveTo>
                  <a:lnTo>
                    <a:pt x="4173727" y="0"/>
                  </a:lnTo>
                  <a:cubicBezTo>
                    <a:pt x="4178304" y="0"/>
                    <a:pt x="4182015" y="3711"/>
                    <a:pt x="4182015" y="8289"/>
                  </a:cubicBezTo>
                  <a:lnTo>
                    <a:pt x="4182015" y="1264859"/>
                  </a:lnTo>
                  <a:cubicBezTo>
                    <a:pt x="4182015" y="1269436"/>
                    <a:pt x="4178304" y="1273147"/>
                    <a:pt x="4173727" y="1273147"/>
                  </a:cubicBezTo>
                  <a:lnTo>
                    <a:pt x="8289" y="1273147"/>
                  </a:lnTo>
                  <a:cubicBezTo>
                    <a:pt x="3711" y="1273147"/>
                    <a:pt x="0" y="1269436"/>
                    <a:pt x="0" y="1264859"/>
                  </a:cubicBezTo>
                  <a:lnTo>
                    <a:pt x="0" y="8289"/>
                  </a:lnTo>
                  <a:cubicBezTo>
                    <a:pt x="0" y="3711"/>
                    <a:pt x="3711" y="0"/>
                    <a:pt x="8289" y="0"/>
                  </a:cubicBezTo>
                  <a:close/>
                </a:path>
              </a:pathLst>
            </a:custGeom>
            <a:solidFill>
              <a:srgbClr val="CAF5F7"/>
            </a:solidFill>
          </p:spPr>
        </p:sp>
        <p:sp>
          <p:nvSpPr>
            <p:cNvPr name="TextBox 11" id="11"/>
            <p:cNvSpPr txBox="true"/>
            <p:nvPr/>
          </p:nvSpPr>
          <p:spPr>
            <a:xfrm>
              <a:off x="0" y="-38100"/>
              <a:ext cx="4182015" cy="1311247"/>
            </a:xfrm>
            <a:prstGeom prst="rect">
              <a:avLst/>
            </a:prstGeom>
          </p:spPr>
          <p:txBody>
            <a:bodyPr anchor="ctr" rtlCol="false" tIns="50800" lIns="50800" bIns="50800" rIns="50800"/>
            <a:lstStyle/>
            <a:p>
              <a:pPr algn="ctr">
                <a:lnSpc>
                  <a:spcPts val="2659"/>
                </a:lnSpc>
              </a:pPr>
            </a:p>
          </p:txBody>
        </p:sp>
      </p:grpSp>
      <p:sp>
        <p:nvSpPr>
          <p:cNvPr name="Freeform 12" id="12"/>
          <p:cNvSpPr/>
          <p:nvPr/>
        </p:nvSpPr>
        <p:spPr>
          <a:xfrm flipH="false" flipV="false" rot="0">
            <a:off x="12761510" y="138739"/>
            <a:ext cx="4497790" cy="4665504"/>
          </a:xfrm>
          <a:custGeom>
            <a:avLst/>
            <a:gdLst/>
            <a:ahLst/>
            <a:cxnLst/>
            <a:rect r="r" b="b" t="t" l="l"/>
            <a:pathLst>
              <a:path h="4665504" w="4497790">
                <a:moveTo>
                  <a:pt x="0" y="0"/>
                </a:moveTo>
                <a:lnTo>
                  <a:pt x="4497790" y="0"/>
                </a:lnTo>
                <a:lnTo>
                  <a:pt x="4497790" y="4665504"/>
                </a:lnTo>
                <a:lnTo>
                  <a:pt x="0" y="4665504"/>
                </a:lnTo>
                <a:lnTo>
                  <a:pt x="0" y="0"/>
                </a:lnTo>
                <a:close/>
              </a:path>
            </a:pathLst>
          </a:custGeom>
          <a:blipFill>
            <a:blip r:embed="rId8"/>
            <a:stretch>
              <a:fillRect l="0" t="0" r="0" b="0"/>
            </a:stretch>
          </a:blipFill>
        </p:spPr>
      </p:sp>
      <p:sp>
        <p:nvSpPr>
          <p:cNvPr name="TextBox 13" id="13"/>
          <p:cNvSpPr txBox="true"/>
          <p:nvPr/>
        </p:nvSpPr>
        <p:spPr>
          <a:xfrm rot="0">
            <a:off x="3477731" y="471252"/>
            <a:ext cx="10779698" cy="1367630"/>
          </a:xfrm>
          <a:prstGeom prst="rect">
            <a:avLst/>
          </a:prstGeom>
        </p:spPr>
        <p:txBody>
          <a:bodyPr anchor="t" rtlCol="false" tIns="0" lIns="0" bIns="0" rIns="0">
            <a:spAutoFit/>
          </a:bodyPr>
          <a:lstStyle/>
          <a:p>
            <a:pPr algn="ctr" marL="0" indent="0" lvl="0">
              <a:lnSpc>
                <a:spcPts val="8337"/>
              </a:lnSpc>
              <a:spcBef>
                <a:spcPct val="0"/>
              </a:spcBef>
            </a:pPr>
            <a:r>
              <a:rPr lang="en-US" sz="10421">
                <a:solidFill>
                  <a:srgbClr val="1F244A"/>
                </a:solidFill>
                <a:latin typeface="Mango AC"/>
                <a:ea typeface="Mango AC"/>
                <a:cs typeface="Mango AC"/>
                <a:sym typeface="Mango AC"/>
              </a:rPr>
              <a:t>PASOS</a:t>
            </a:r>
          </a:p>
        </p:txBody>
      </p:sp>
      <p:sp>
        <p:nvSpPr>
          <p:cNvPr name="TextBox 14" id="14"/>
          <p:cNvSpPr txBox="true"/>
          <p:nvPr/>
        </p:nvSpPr>
        <p:spPr>
          <a:xfrm rot="0">
            <a:off x="531482" y="2266633"/>
            <a:ext cx="6991723" cy="1936853"/>
          </a:xfrm>
          <a:prstGeom prst="rect">
            <a:avLst/>
          </a:prstGeom>
        </p:spPr>
        <p:txBody>
          <a:bodyPr anchor="t" rtlCol="false" tIns="0" lIns="0" bIns="0" rIns="0">
            <a:spAutoFit/>
          </a:bodyPr>
          <a:lstStyle/>
          <a:p>
            <a:pPr algn="ctr">
              <a:lnSpc>
                <a:spcPts val="3876"/>
              </a:lnSpc>
            </a:pPr>
          </a:p>
          <a:p>
            <a:pPr algn="ctr">
              <a:lnSpc>
                <a:spcPts val="3876"/>
              </a:lnSpc>
            </a:pPr>
          </a:p>
          <a:p>
            <a:pPr algn="ctr">
              <a:lnSpc>
                <a:spcPts val="3876"/>
              </a:lnSpc>
            </a:pPr>
            <a:r>
              <a:rPr lang="en-US" sz="2769">
                <a:solidFill>
                  <a:srgbClr val="1F244A"/>
                </a:solidFill>
                <a:latin typeface="Glacial Indifference"/>
                <a:ea typeface="Glacial Indifference"/>
                <a:cs typeface="Glacial Indifference"/>
                <a:sym typeface="Glacial Indifference"/>
              </a:rPr>
              <a:t>Paso 4: Establecimiento de Reglas del Canal</a:t>
            </a:r>
          </a:p>
          <a:p>
            <a:pPr algn="ctr">
              <a:lnSpc>
                <a:spcPts val="3876"/>
              </a:lnSpc>
            </a:pPr>
          </a:p>
        </p:txBody>
      </p:sp>
      <p:sp>
        <p:nvSpPr>
          <p:cNvPr name="TextBox 15" id="15"/>
          <p:cNvSpPr txBox="true"/>
          <p:nvPr/>
        </p:nvSpPr>
        <p:spPr>
          <a:xfrm rot="0">
            <a:off x="1028700" y="4146336"/>
            <a:ext cx="15229764" cy="6990646"/>
          </a:xfrm>
          <a:prstGeom prst="rect">
            <a:avLst/>
          </a:prstGeom>
        </p:spPr>
        <p:txBody>
          <a:bodyPr anchor="t" rtlCol="false" tIns="0" lIns="0" bIns="0" rIns="0">
            <a:spAutoFit/>
          </a:bodyPr>
          <a:lstStyle/>
          <a:p>
            <a:pPr algn="l">
              <a:lnSpc>
                <a:spcPts val="3713"/>
              </a:lnSpc>
            </a:pPr>
          </a:p>
          <a:p>
            <a:pPr algn="l">
              <a:lnSpc>
                <a:spcPts val="3713"/>
              </a:lnSpc>
            </a:pPr>
            <a:r>
              <a:rPr lang="en-US" sz="2652" b="true">
                <a:solidFill>
                  <a:srgbClr val="1F244A"/>
                </a:solidFill>
                <a:latin typeface="Open Sans Bold"/>
                <a:ea typeface="Open Sans Bold"/>
                <a:cs typeface="Open Sans Bold"/>
                <a:sym typeface="Open Sans Bold"/>
              </a:rPr>
              <a:t>Acción</a:t>
            </a:r>
            <a:r>
              <a:rPr lang="en-US" sz="2652">
                <a:solidFill>
                  <a:srgbClr val="1F244A"/>
                </a:solidFill>
                <a:latin typeface="Open Sans"/>
                <a:ea typeface="Open Sans"/>
                <a:cs typeface="Open Sans"/>
                <a:sym typeface="Open Sans"/>
              </a:rPr>
              <a:t>: Configurar el grupo para que solo administradores publiquen</a:t>
            </a:r>
          </a:p>
          <a:p>
            <a:pPr algn="l">
              <a:lnSpc>
                <a:spcPts val="3713"/>
              </a:lnSpc>
            </a:pPr>
          </a:p>
          <a:p>
            <a:pPr algn="l">
              <a:lnSpc>
                <a:spcPts val="3713"/>
              </a:lnSpc>
            </a:pPr>
            <a:r>
              <a:rPr lang="en-US" sz="2652" b="true">
                <a:solidFill>
                  <a:srgbClr val="1F244A"/>
                </a:solidFill>
                <a:latin typeface="Open Sans Bold"/>
                <a:ea typeface="Open Sans Bold"/>
                <a:cs typeface="Open Sans Bold"/>
                <a:sym typeface="Open Sans Bold"/>
              </a:rPr>
              <a:t>Contenido permitido</a:t>
            </a:r>
            <a:r>
              <a:rPr lang="en-US" sz="2652">
                <a:solidFill>
                  <a:srgbClr val="1F244A"/>
                </a:solidFill>
                <a:latin typeface="Open Sans"/>
                <a:ea typeface="Open Sans"/>
                <a:cs typeface="Open Sans"/>
                <a:sym typeface="Open Sans"/>
              </a:rPr>
              <a:t>: cambios de tutor, asignaciones, recordatorios de sesiones, información oficial</a:t>
            </a:r>
          </a:p>
          <a:p>
            <a:pPr algn="l">
              <a:lnSpc>
                <a:spcPts val="3713"/>
              </a:lnSpc>
            </a:pPr>
            <a:r>
              <a:rPr lang="en-US" sz="2652" b="true">
                <a:solidFill>
                  <a:srgbClr val="1F244A"/>
                </a:solidFill>
                <a:latin typeface="Open Sans Bold"/>
                <a:ea typeface="Open Sans Bold"/>
                <a:cs typeface="Open Sans Bold"/>
                <a:sym typeface="Open Sans Bold"/>
              </a:rPr>
              <a:t>Riesgo</a:t>
            </a:r>
            <a:r>
              <a:rPr lang="en-US" sz="2652">
                <a:solidFill>
                  <a:srgbClr val="1F244A"/>
                </a:solidFill>
                <a:latin typeface="Open Sans"/>
                <a:ea typeface="Open Sans"/>
                <a:cs typeface="Open Sans"/>
                <a:sym typeface="Open Sans"/>
              </a:rPr>
              <a:t>: Saturación de información o pérdida de seriedad.</a:t>
            </a:r>
          </a:p>
          <a:p>
            <a:pPr algn="l">
              <a:lnSpc>
                <a:spcPts val="3713"/>
              </a:lnSpc>
            </a:pPr>
            <a:r>
              <a:rPr lang="en-US" sz="2652" b="true">
                <a:solidFill>
                  <a:srgbClr val="1F244A"/>
                </a:solidFill>
                <a:latin typeface="Open Sans Bold"/>
                <a:ea typeface="Open Sans Bold"/>
                <a:cs typeface="Open Sans Bold"/>
                <a:sym typeface="Open Sans Bold"/>
              </a:rPr>
              <a:t>Mitigación</a:t>
            </a:r>
            <a:r>
              <a:rPr lang="en-US" sz="2652">
                <a:solidFill>
                  <a:srgbClr val="1F244A"/>
                </a:solidFill>
                <a:latin typeface="Open Sans"/>
                <a:ea typeface="Open Sans"/>
                <a:cs typeface="Open Sans"/>
                <a:sym typeface="Open Sans"/>
              </a:rPr>
              <a:t>: Uso exclusivo para avisos institucionales, no mensajes personales.</a:t>
            </a:r>
          </a:p>
          <a:p>
            <a:pPr algn="l">
              <a:lnSpc>
                <a:spcPts val="3713"/>
              </a:lnSpc>
            </a:pPr>
            <a:r>
              <a:rPr lang="en-US" sz="2652" b="true">
                <a:solidFill>
                  <a:srgbClr val="1F244A"/>
                </a:solidFill>
                <a:latin typeface="Open Sans Bold"/>
                <a:ea typeface="Open Sans Bold"/>
                <a:cs typeface="Open Sans Bold"/>
                <a:sym typeface="Open Sans Bold"/>
              </a:rPr>
              <a:t>KPIs</a:t>
            </a:r>
            <a:r>
              <a:rPr lang="en-US" sz="2652">
                <a:solidFill>
                  <a:srgbClr val="1F244A"/>
                </a:solidFill>
                <a:latin typeface="Open Sans"/>
                <a:ea typeface="Open Sans"/>
                <a:cs typeface="Open Sans"/>
                <a:sym typeface="Open Sans"/>
              </a:rPr>
              <a:t>:</a:t>
            </a:r>
          </a:p>
          <a:p>
            <a:pPr algn="l" marL="572721" indent="-286360" lvl="1">
              <a:lnSpc>
                <a:spcPts val="3713"/>
              </a:lnSpc>
              <a:buFont typeface="Arial"/>
              <a:buChar char="•"/>
            </a:pPr>
            <a:r>
              <a:rPr lang="en-US" sz="2652">
                <a:solidFill>
                  <a:srgbClr val="1F244A"/>
                </a:solidFill>
                <a:latin typeface="Open Sans"/>
                <a:ea typeface="Open Sans"/>
                <a:cs typeface="Open Sans"/>
                <a:sym typeface="Open Sans"/>
              </a:rPr>
              <a:t>% de publicaciones realizadas solo por administradores (meta: 100%).</a:t>
            </a:r>
          </a:p>
          <a:p>
            <a:pPr algn="l" marL="572721" indent="-286360" lvl="1">
              <a:lnSpc>
                <a:spcPts val="3713"/>
              </a:lnSpc>
              <a:buFont typeface="Arial"/>
              <a:buChar char="•"/>
            </a:pPr>
            <a:r>
              <a:rPr lang="en-US" sz="2652">
                <a:solidFill>
                  <a:srgbClr val="1F244A"/>
                </a:solidFill>
                <a:latin typeface="Open Sans"/>
                <a:ea typeface="Open Sans"/>
                <a:cs typeface="Open Sans"/>
                <a:sym typeface="Open Sans"/>
              </a:rPr>
              <a:t>Nivel</a:t>
            </a:r>
            <a:r>
              <a:rPr lang="en-US" sz="2652">
                <a:solidFill>
                  <a:srgbClr val="1F244A"/>
                </a:solidFill>
                <a:latin typeface="Open Sans"/>
                <a:ea typeface="Open Sans"/>
                <a:cs typeface="Open Sans"/>
                <a:sym typeface="Open Sans"/>
              </a:rPr>
              <a:t> de claridad percibida en las reglas por parte de los estudiantes (% que entiende y acepta, meta: ≥ 90%).</a:t>
            </a:r>
          </a:p>
          <a:p>
            <a:pPr algn="l">
              <a:lnSpc>
                <a:spcPts val="3713"/>
              </a:lnSpc>
            </a:pPr>
          </a:p>
          <a:p>
            <a:pPr algn="l">
              <a:lnSpc>
                <a:spcPts val="3713"/>
              </a:lnSpc>
            </a:pPr>
          </a:p>
          <a:p>
            <a:pPr algn="l">
              <a:lnSpc>
                <a:spcPts val="3713"/>
              </a:lnSpc>
            </a:pPr>
          </a:p>
          <a:p>
            <a:pPr algn="ctr">
              <a:lnSpc>
                <a:spcPts val="3713"/>
              </a:lnSpc>
            </a:pP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0" y="2298704"/>
            <a:ext cx="18288000" cy="8155876"/>
          </a:xfrm>
          <a:custGeom>
            <a:avLst/>
            <a:gdLst/>
            <a:ahLst/>
            <a:cxnLst/>
            <a:rect r="r" b="b" t="t" l="l"/>
            <a:pathLst>
              <a:path h="8155876" w="18288000">
                <a:moveTo>
                  <a:pt x="0" y="0"/>
                </a:moveTo>
                <a:lnTo>
                  <a:pt x="18288000" y="0"/>
                </a:lnTo>
                <a:lnTo>
                  <a:pt x="18288000" y="8155876"/>
                </a:lnTo>
                <a:lnTo>
                  <a:pt x="0" y="8155876"/>
                </a:lnTo>
                <a:lnTo>
                  <a:pt x="0" y="0"/>
                </a:lnTo>
                <a:close/>
              </a:path>
            </a:pathLst>
          </a:custGeom>
          <a:blipFill>
            <a:blip r:embed="rId3"/>
            <a:stretch>
              <a:fillRect l="0" t="-6338" r="0" b="-6338"/>
            </a:stretch>
          </a:blipFill>
        </p:spPr>
      </p:sp>
      <p:sp>
        <p:nvSpPr>
          <p:cNvPr name="Freeform 4" id="4"/>
          <p:cNvSpPr/>
          <p:nvPr/>
        </p:nvSpPr>
        <p:spPr>
          <a:xfrm flipH="false" flipV="false" rot="0">
            <a:off x="1583871" y="1028700"/>
            <a:ext cx="722602" cy="644923"/>
          </a:xfrm>
          <a:custGeom>
            <a:avLst/>
            <a:gdLst/>
            <a:ahLst/>
            <a:cxnLst/>
            <a:rect r="r" b="b" t="t" l="l"/>
            <a:pathLst>
              <a:path h="644923" w="722602">
                <a:moveTo>
                  <a:pt x="0" y="0"/>
                </a:moveTo>
                <a:lnTo>
                  <a:pt x="722603" y="0"/>
                </a:lnTo>
                <a:lnTo>
                  <a:pt x="722603" y="644923"/>
                </a:lnTo>
                <a:lnTo>
                  <a:pt x="0" y="64492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985509">
            <a:off x="15618525" y="300378"/>
            <a:ext cx="789236" cy="1456644"/>
          </a:xfrm>
          <a:custGeom>
            <a:avLst/>
            <a:gdLst/>
            <a:ahLst/>
            <a:cxnLst/>
            <a:rect r="r" b="b" t="t" l="l"/>
            <a:pathLst>
              <a:path h="1456644" w="789236">
                <a:moveTo>
                  <a:pt x="0" y="0"/>
                </a:moveTo>
                <a:lnTo>
                  <a:pt x="789236" y="0"/>
                </a:lnTo>
                <a:lnTo>
                  <a:pt x="789236" y="1456644"/>
                </a:lnTo>
                <a:lnTo>
                  <a:pt x="0" y="145664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6" id="6"/>
          <p:cNvGrpSpPr/>
          <p:nvPr/>
        </p:nvGrpSpPr>
        <p:grpSpPr>
          <a:xfrm rot="0">
            <a:off x="986237" y="2805408"/>
            <a:ext cx="5833904" cy="1066362"/>
            <a:chOff x="0" y="0"/>
            <a:chExt cx="1536501" cy="280853"/>
          </a:xfrm>
        </p:grpSpPr>
        <p:sp>
          <p:nvSpPr>
            <p:cNvPr name="Freeform 7" id="7"/>
            <p:cNvSpPr/>
            <p:nvPr/>
          </p:nvSpPr>
          <p:spPr>
            <a:xfrm flipH="false" flipV="false" rot="0">
              <a:off x="0" y="0"/>
              <a:ext cx="1536501" cy="280853"/>
            </a:xfrm>
            <a:custGeom>
              <a:avLst/>
              <a:gdLst/>
              <a:ahLst/>
              <a:cxnLst/>
              <a:rect r="r" b="b" t="t" l="l"/>
              <a:pathLst>
                <a:path h="280853" w="1536501">
                  <a:moveTo>
                    <a:pt x="22560" y="0"/>
                  </a:moveTo>
                  <a:lnTo>
                    <a:pt x="1513942" y="0"/>
                  </a:lnTo>
                  <a:cubicBezTo>
                    <a:pt x="1519925" y="0"/>
                    <a:pt x="1525663" y="2377"/>
                    <a:pt x="1529894" y="6608"/>
                  </a:cubicBezTo>
                  <a:cubicBezTo>
                    <a:pt x="1534125" y="10838"/>
                    <a:pt x="1536501" y="16577"/>
                    <a:pt x="1536501" y="22560"/>
                  </a:cubicBezTo>
                  <a:lnTo>
                    <a:pt x="1536501" y="258293"/>
                  </a:lnTo>
                  <a:cubicBezTo>
                    <a:pt x="1536501" y="264276"/>
                    <a:pt x="1534125" y="270014"/>
                    <a:pt x="1529894" y="274245"/>
                  </a:cubicBezTo>
                  <a:cubicBezTo>
                    <a:pt x="1525663" y="278476"/>
                    <a:pt x="1519925" y="280853"/>
                    <a:pt x="1513942" y="280853"/>
                  </a:cubicBezTo>
                  <a:lnTo>
                    <a:pt x="22560" y="280853"/>
                  </a:lnTo>
                  <a:cubicBezTo>
                    <a:pt x="16577" y="280853"/>
                    <a:pt x="10838" y="278476"/>
                    <a:pt x="6608" y="274245"/>
                  </a:cubicBezTo>
                  <a:cubicBezTo>
                    <a:pt x="2377" y="270014"/>
                    <a:pt x="0" y="264276"/>
                    <a:pt x="0" y="258293"/>
                  </a:cubicBezTo>
                  <a:lnTo>
                    <a:pt x="0" y="22560"/>
                  </a:lnTo>
                  <a:cubicBezTo>
                    <a:pt x="0" y="16577"/>
                    <a:pt x="2377" y="10838"/>
                    <a:pt x="6608" y="6608"/>
                  </a:cubicBezTo>
                  <a:cubicBezTo>
                    <a:pt x="10838" y="2377"/>
                    <a:pt x="16577" y="0"/>
                    <a:pt x="22560" y="0"/>
                  </a:cubicBezTo>
                  <a:close/>
                </a:path>
              </a:pathLst>
            </a:custGeom>
            <a:solidFill>
              <a:srgbClr val="ECE4DB"/>
            </a:solidFill>
          </p:spPr>
        </p:sp>
        <p:sp>
          <p:nvSpPr>
            <p:cNvPr name="TextBox 8" id="8"/>
            <p:cNvSpPr txBox="true"/>
            <p:nvPr/>
          </p:nvSpPr>
          <p:spPr>
            <a:xfrm>
              <a:off x="0" y="-38100"/>
              <a:ext cx="1536501" cy="318953"/>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177006" y="4418809"/>
            <a:ext cx="17385747" cy="5291371"/>
            <a:chOff x="0" y="0"/>
            <a:chExt cx="4578962" cy="1393612"/>
          </a:xfrm>
        </p:grpSpPr>
        <p:sp>
          <p:nvSpPr>
            <p:cNvPr name="Freeform 10" id="10"/>
            <p:cNvSpPr/>
            <p:nvPr/>
          </p:nvSpPr>
          <p:spPr>
            <a:xfrm flipH="false" flipV="false" rot="0">
              <a:off x="0" y="0"/>
              <a:ext cx="4578962" cy="1393612"/>
            </a:xfrm>
            <a:custGeom>
              <a:avLst/>
              <a:gdLst/>
              <a:ahLst/>
              <a:cxnLst/>
              <a:rect r="r" b="b" t="t" l="l"/>
              <a:pathLst>
                <a:path h="1393612" w="4578962">
                  <a:moveTo>
                    <a:pt x="7570" y="0"/>
                  </a:moveTo>
                  <a:lnTo>
                    <a:pt x="4571392" y="0"/>
                  </a:lnTo>
                  <a:cubicBezTo>
                    <a:pt x="4575573" y="0"/>
                    <a:pt x="4578962" y="3389"/>
                    <a:pt x="4578962" y="7570"/>
                  </a:cubicBezTo>
                  <a:lnTo>
                    <a:pt x="4578962" y="1386042"/>
                  </a:lnTo>
                  <a:cubicBezTo>
                    <a:pt x="4578962" y="1390223"/>
                    <a:pt x="4575573" y="1393612"/>
                    <a:pt x="4571392" y="1393612"/>
                  </a:cubicBezTo>
                  <a:lnTo>
                    <a:pt x="7570" y="1393612"/>
                  </a:lnTo>
                  <a:cubicBezTo>
                    <a:pt x="3389" y="1393612"/>
                    <a:pt x="0" y="1390223"/>
                    <a:pt x="0" y="1386042"/>
                  </a:cubicBezTo>
                  <a:lnTo>
                    <a:pt x="0" y="7570"/>
                  </a:lnTo>
                  <a:cubicBezTo>
                    <a:pt x="0" y="3389"/>
                    <a:pt x="3389" y="0"/>
                    <a:pt x="7570" y="0"/>
                  </a:cubicBezTo>
                  <a:close/>
                </a:path>
              </a:pathLst>
            </a:custGeom>
            <a:solidFill>
              <a:srgbClr val="ECE4DB"/>
            </a:solidFill>
          </p:spPr>
        </p:sp>
        <p:sp>
          <p:nvSpPr>
            <p:cNvPr name="TextBox 11" id="11"/>
            <p:cNvSpPr txBox="true"/>
            <p:nvPr/>
          </p:nvSpPr>
          <p:spPr>
            <a:xfrm>
              <a:off x="0" y="-38100"/>
              <a:ext cx="4578962" cy="1431712"/>
            </a:xfrm>
            <a:prstGeom prst="rect">
              <a:avLst/>
            </a:prstGeom>
          </p:spPr>
          <p:txBody>
            <a:bodyPr anchor="ctr" rtlCol="false" tIns="50800" lIns="50800" bIns="50800" rIns="50800"/>
            <a:lstStyle/>
            <a:p>
              <a:pPr algn="ctr">
                <a:lnSpc>
                  <a:spcPts val="2659"/>
                </a:lnSpc>
              </a:pPr>
            </a:p>
          </p:txBody>
        </p:sp>
      </p:grpSp>
      <p:sp>
        <p:nvSpPr>
          <p:cNvPr name="Freeform 12" id="12"/>
          <p:cNvSpPr/>
          <p:nvPr/>
        </p:nvSpPr>
        <p:spPr>
          <a:xfrm flipH="false" flipV="false" rot="0">
            <a:off x="12046351" y="1028700"/>
            <a:ext cx="2795442" cy="3178088"/>
          </a:xfrm>
          <a:custGeom>
            <a:avLst/>
            <a:gdLst/>
            <a:ahLst/>
            <a:cxnLst/>
            <a:rect r="r" b="b" t="t" l="l"/>
            <a:pathLst>
              <a:path h="3178088" w="2795442">
                <a:moveTo>
                  <a:pt x="0" y="0"/>
                </a:moveTo>
                <a:lnTo>
                  <a:pt x="2795442" y="0"/>
                </a:lnTo>
                <a:lnTo>
                  <a:pt x="2795442" y="3178088"/>
                </a:lnTo>
                <a:lnTo>
                  <a:pt x="0" y="3178088"/>
                </a:lnTo>
                <a:lnTo>
                  <a:pt x="0" y="0"/>
                </a:lnTo>
                <a:close/>
              </a:path>
            </a:pathLst>
          </a:custGeom>
          <a:blipFill>
            <a:blip r:embed="rId8"/>
            <a:stretch>
              <a:fillRect l="0" t="0" r="0" b="0"/>
            </a:stretch>
          </a:blipFill>
        </p:spPr>
      </p:sp>
      <p:sp>
        <p:nvSpPr>
          <p:cNvPr name="TextBox 13" id="13"/>
          <p:cNvSpPr txBox="true"/>
          <p:nvPr/>
        </p:nvSpPr>
        <p:spPr>
          <a:xfrm rot="0">
            <a:off x="3477731" y="471252"/>
            <a:ext cx="10779698" cy="1367630"/>
          </a:xfrm>
          <a:prstGeom prst="rect">
            <a:avLst/>
          </a:prstGeom>
        </p:spPr>
        <p:txBody>
          <a:bodyPr anchor="t" rtlCol="false" tIns="0" lIns="0" bIns="0" rIns="0">
            <a:spAutoFit/>
          </a:bodyPr>
          <a:lstStyle/>
          <a:p>
            <a:pPr algn="ctr" marL="0" indent="0" lvl="0">
              <a:lnSpc>
                <a:spcPts val="8337"/>
              </a:lnSpc>
              <a:spcBef>
                <a:spcPct val="0"/>
              </a:spcBef>
            </a:pPr>
            <a:r>
              <a:rPr lang="en-US" sz="10421">
                <a:solidFill>
                  <a:srgbClr val="1F244A"/>
                </a:solidFill>
                <a:latin typeface="Mango AC"/>
                <a:ea typeface="Mango AC"/>
                <a:cs typeface="Mango AC"/>
                <a:sym typeface="Mango AC"/>
              </a:rPr>
              <a:t>PASOS</a:t>
            </a:r>
          </a:p>
        </p:txBody>
      </p:sp>
      <p:sp>
        <p:nvSpPr>
          <p:cNvPr name="TextBox 14" id="14"/>
          <p:cNvSpPr txBox="true"/>
          <p:nvPr/>
        </p:nvSpPr>
        <p:spPr>
          <a:xfrm rot="0">
            <a:off x="419768" y="3009778"/>
            <a:ext cx="6966841" cy="581424"/>
          </a:xfrm>
          <a:prstGeom prst="rect">
            <a:avLst/>
          </a:prstGeom>
        </p:spPr>
        <p:txBody>
          <a:bodyPr anchor="t" rtlCol="false" tIns="0" lIns="0" bIns="0" rIns="0">
            <a:spAutoFit/>
          </a:bodyPr>
          <a:lstStyle/>
          <a:p>
            <a:pPr algn="ctr">
              <a:lnSpc>
                <a:spcPts val="4703"/>
              </a:lnSpc>
            </a:pPr>
            <a:r>
              <a:rPr lang="en-US" sz="3359">
                <a:solidFill>
                  <a:srgbClr val="1F244A"/>
                </a:solidFill>
                <a:latin typeface="Open Sans"/>
                <a:ea typeface="Open Sans"/>
                <a:cs typeface="Open Sans"/>
                <a:sym typeface="Open Sans"/>
              </a:rPr>
              <a:t>Paso 5: Uso y Seguimiento</a:t>
            </a:r>
          </a:p>
        </p:txBody>
      </p:sp>
      <p:sp>
        <p:nvSpPr>
          <p:cNvPr name="TextBox 15" id="15"/>
          <p:cNvSpPr txBox="true"/>
          <p:nvPr/>
        </p:nvSpPr>
        <p:spPr>
          <a:xfrm rot="0">
            <a:off x="419768" y="4544032"/>
            <a:ext cx="16735139" cy="5479039"/>
          </a:xfrm>
          <a:prstGeom prst="rect">
            <a:avLst/>
          </a:prstGeom>
        </p:spPr>
        <p:txBody>
          <a:bodyPr anchor="t" rtlCol="false" tIns="0" lIns="0" bIns="0" rIns="0">
            <a:spAutoFit/>
          </a:bodyPr>
          <a:lstStyle/>
          <a:p>
            <a:pPr algn="l">
              <a:lnSpc>
                <a:spcPts val="4329"/>
              </a:lnSpc>
            </a:pPr>
            <a:r>
              <a:rPr lang="en-US" sz="3092" b="true">
                <a:solidFill>
                  <a:srgbClr val="1F244A"/>
                </a:solidFill>
                <a:latin typeface="Glacial Indifference Bold"/>
                <a:ea typeface="Glacial Indifference Bold"/>
                <a:cs typeface="Glacial Indifference Bold"/>
                <a:sym typeface="Glacial Indifference Bold"/>
              </a:rPr>
              <a:t>Acción</a:t>
            </a:r>
            <a:r>
              <a:rPr lang="en-US" sz="3092">
                <a:solidFill>
                  <a:srgbClr val="1F244A"/>
                </a:solidFill>
                <a:latin typeface="Glacial Indifference"/>
                <a:ea typeface="Glacial Indifference"/>
                <a:cs typeface="Glacial Indifference"/>
                <a:sym typeface="Glacial Indifference"/>
              </a:rPr>
              <a:t>: Cada vez que se realice un cambio de tutor o aviso oficial, la coordinación publica de inmediato en el grupo</a:t>
            </a:r>
          </a:p>
          <a:p>
            <a:pPr algn="l">
              <a:lnSpc>
                <a:spcPts val="4329"/>
              </a:lnSpc>
            </a:pPr>
            <a:r>
              <a:rPr lang="en-US" sz="3092" b="true">
                <a:solidFill>
                  <a:srgbClr val="1F244A"/>
                </a:solidFill>
                <a:latin typeface="Glacial Indifference Bold"/>
                <a:ea typeface="Glacial Indifference Bold"/>
                <a:cs typeface="Glacial Indifference Bold"/>
                <a:sym typeface="Glacial Indifference Bold"/>
              </a:rPr>
              <a:t>Riesgo</a:t>
            </a:r>
            <a:r>
              <a:rPr lang="en-US" sz="3092">
                <a:solidFill>
                  <a:srgbClr val="1F244A"/>
                </a:solidFill>
                <a:latin typeface="Glacial Indifference"/>
                <a:ea typeface="Glacial Indifference"/>
                <a:cs typeface="Glacial Indifference"/>
                <a:sym typeface="Glacial Indifference"/>
              </a:rPr>
              <a:t>: Que con el tiempo pierda uso</a:t>
            </a:r>
          </a:p>
          <a:p>
            <a:pPr algn="l">
              <a:lnSpc>
                <a:spcPts val="4329"/>
              </a:lnSpc>
            </a:pPr>
            <a:r>
              <a:rPr lang="en-US" sz="3092" b="true">
                <a:solidFill>
                  <a:srgbClr val="1F244A"/>
                </a:solidFill>
                <a:latin typeface="Glacial Indifference Bold"/>
                <a:ea typeface="Glacial Indifference Bold"/>
                <a:cs typeface="Glacial Indifference Bold"/>
                <a:sym typeface="Glacial Indifference Bold"/>
              </a:rPr>
              <a:t>Mitigación</a:t>
            </a:r>
            <a:r>
              <a:rPr lang="en-US" sz="3092">
                <a:solidFill>
                  <a:srgbClr val="1F244A"/>
                </a:solidFill>
                <a:latin typeface="Glacial Indifference"/>
                <a:ea typeface="Glacial Indifference"/>
                <a:cs typeface="Glacial Indifference"/>
                <a:sym typeface="Glacial Indifference"/>
              </a:rPr>
              <a:t>: Recordar al inicio de cada semestre que este canal es la fuente oficial de información.</a:t>
            </a:r>
          </a:p>
          <a:p>
            <a:pPr algn="l">
              <a:lnSpc>
                <a:spcPts val="4329"/>
              </a:lnSpc>
            </a:pPr>
            <a:r>
              <a:rPr lang="en-US" sz="3092" b="true">
                <a:solidFill>
                  <a:srgbClr val="1F244A"/>
                </a:solidFill>
                <a:latin typeface="Glacial Indifference Bold"/>
                <a:ea typeface="Glacial Indifference Bold"/>
                <a:cs typeface="Glacial Indifference Bold"/>
                <a:sym typeface="Glacial Indifference Bold"/>
              </a:rPr>
              <a:t>KPIs:</a:t>
            </a:r>
          </a:p>
          <a:p>
            <a:pPr algn="l" marL="667650" indent="-333825" lvl="1">
              <a:lnSpc>
                <a:spcPts val="4329"/>
              </a:lnSpc>
              <a:buFont typeface="Arial"/>
              <a:buChar char="•"/>
            </a:pPr>
            <a:r>
              <a:rPr lang="en-US" sz="3092">
                <a:solidFill>
                  <a:srgbClr val="1F244A"/>
                </a:solidFill>
                <a:latin typeface="Glacial Indifference"/>
                <a:ea typeface="Glacial Indifference"/>
                <a:cs typeface="Glacial Indifference"/>
                <a:sym typeface="Glacial Indifference"/>
              </a:rPr>
              <a:t>Tiempo promedio de notificación desde el cambio de tutor hasta el aviso (meta: ≤ 1 semana).</a:t>
            </a:r>
          </a:p>
          <a:p>
            <a:pPr algn="l" marL="667650" indent="-333825" lvl="1">
              <a:lnSpc>
                <a:spcPts val="4329"/>
              </a:lnSpc>
              <a:buFont typeface="Arial"/>
              <a:buChar char="•"/>
            </a:pPr>
            <a:r>
              <a:rPr lang="en-US" sz="3092">
                <a:solidFill>
                  <a:srgbClr val="1F244A"/>
                </a:solidFill>
                <a:latin typeface="Glacial Indifference"/>
                <a:ea typeface="Glacial Indifference"/>
                <a:cs typeface="Glacial Indifference"/>
                <a:sym typeface="Glacial Indifference"/>
              </a:rPr>
              <a:t>% de avisos oficiales publicados en el grupo respecto al total de cambios realizados (meta: 100%).</a:t>
            </a:r>
          </a:p>
          <a:p>
            <a:pPr algn="ctr">
              <a:lnSpc>
                <a:spcPts val="4329"/>
              </a:lnSpc>
            </a:pP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0" y="2298704"/>
            <a:ext cx="18288000" cy="8155876"/>
          </a:xfrm>
          <a:custGeom>
            <a:avLst/>
            <a:gdLst/>
            <a:ahLst/>
            <a:cxnLst/>
            <a:rect r="r" b="b" t="t" l="l"/>
            <a:pathLst>
              <a:path h="8155876" w="18288000">
                <a:moveTo>
                  <a:pt x="0" y="0"/>
                </a:moveTo>
                <a:lnTo>
                  <a:pt x="18288000" y="0"/>
                </a:lnTo>
                <a:lnTo>
                  <a:pt x="18288000" y="8155876"/>
                </a:lnTo>
                <a:lnTo>
                  <a:pt x="0" y="8155876"/>
                </a:lnTo>
                <a:lnTo>
                  <a:pt x="0" y="0"/>
                </a:lnTo>
                <a:close/>
              </a:path>
            </a:pathLst>
          </a:custGeom>
          <a:blipFill>
            <a:blip r:embed="rId3"/>
            <a:stretch>
              <a:fillRect l="0" t="-6338" r="0" b="-6338"/>
            </a:stretch>
          </a:blipFill>
        </p:spPr>
      </p:sp>
      <p:sp>
        <p:nvSpPr>
          <p:cNvPr name="Freeform 4" id="4"/>
          <p:cNvSpPr/>
          <p:nvPr/>
        </p:nvSpPr>
        <p:spPr>
          <a:xfrm flipH="false" flipV="false" rot="0">
            <a:off x="1583871" y="1028700"/>
            <a:ext cx="722602" cy="644923"/>
          </a:xfrm>
          <a:custGeom>
            <a:avLst/>
            <a:gdLst/>
            <a:ahLst/>
            <a:cxnLst/>
            <a:rect r="r" b="b" t="t" l="l"/>
            <a:pathLst>
              <a:path h="644923" w="722602">
                <a:moveTo>
                  <a:pt x="0" y="0"/>
                </a:moveTo>
                <a:lnTo>
                  <a:pt x="722603" y="0"/>
                </a:lnTo>
                <a:lnTo>
                  <a:pt x="722603" y="644923"/>
                </a:lnTo>
                <a:lnTo>
                  <a:pt x="0" y="64492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985509">
            <a:off x="15618525" y="300378"/>
            <a:ext cx="789236" cy="1456644"/>
          </a:xfrm>
          <a:custGeom>
            <a:avLst/>
            <a:gdLst/>
            <a:ahLst/>
            <a:cxnLst/>
            <a:rect r="r" b="b" t="t" l="l"/>
            <a:pathLst>
              <a:path h="1456644" w="789236">
                <a:moveTo>
                  <a:pt x="0" y="0"/>
                </a:moveTo>
                <a:lnTo>
                  <a:pt x="789236" y="0"/>
                </a:lnTo>
                <a:lnTo>
                  <a:pt x="789236" y="1456644"/>
                </a:lnTo>
                <a:lnTo>
                  <a:pt x="0" y="145664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6" id="6"/>
          <p:cNvGrpSpPr/>
          <p:nvPr/>
        </p:nvGrpSpPr>
        <p:grpSpPr>
          <a:xfrm rot="0">
            <a:off x="986237" y="2805408"/>
            <a:ext cx="5833904" cy="1066362"/>
            <a:chOff x="0" y="0"/>
            <a:chExt cx="1536501" cy="280853"/>
          </a:xfrm>
        </p:grpSpPr>
        <p:sp>
          <p:nvSpPr>
            <p:cNvPr name="Freeform 7" id="7"/>
            <p:cNvSpPr/>
            <p:nvPr/>
          </p:nvSpPr>
          <p:spPr>
            <a:xfrm flipH="false" flipV="false" rot="0">
              <a:off x="0" y="0"/>
              <a:ext cx="1536501" cy="280853"/>
            </a:xfrm>
            <a:custGeom>
              <a:avLst/>
              <a:gdLst/>
              <a:ahLst/>
              <a:cxnLst/>
              <a:rect r="r" b="b" t="t" l="l"/>
              <a:pathLst>
                <a:path h="280853" w="1536501">
                  <a:moveTo>
                    <a:pt x="22560" y="0"/>
                  </a:moveTo>
                  <a:lnTo>
                    <a:pt x="1513942" y="0"/>
                  </a:lnTo>
                  <a:cubicBezTo>
                    <a:pt x="1519925" y="0"/>
                    <a:pt x="1525663" y="2377"/>
                    <a:pt x="1529894" y="6608"/>
                  </a:cubicBezTo>
                  <a:cubicBezTo>
                    <a:pt x="1534125" y="10838"/>
                    <a:pt x="1536501" y="16577"/>
                    <a:pt x="1536501" y="22560"/>
                  </a:cubicBezTo>
                  <a:lnTo>
                    <a:pt x="1536501" y="258293"/>
                  </a:lnTo>
                  <a:cubicBezTo>
                    <a:pt x="1536501" y="264276"/>
                    <a:pt x="1534125" y="270014"/>
                    <a:pt x="1529894" y="274245"/>
                  </a:cubicBezTo>
                  <a:cubicBezTo>
                    <a:pt x="1525663" y="278476"/>
                    <a:pt x="1519925" y="280853"/>
                    <a:pt x="1513942" y="280853"/>
                  </a:cubicBezTo>
                  <a:lnTo>
                    <a:pt x="22560" y="280853"/>
                  </a:lnTo>
                  <a:cubicBezTo>
                    <a:pt x="16577" y="280853"/>
                    <a:pt x="10838" y="278476"/>
                    <a:pt x="6608" y="274245"/>
                  </a:cubicBezTo>
                  <a:cubicBezTo>
                    <a:pt x="2377" y="270014"/>
                    <a:pt x="0" y="264276"/>
                    <a:pt x="0" y="258293"/>
                  </a:cubicBezTo>
                  <a:lnTo>
                    <a:pt x="0" y="22560"/>
                  </a:lnTo>
                  <a:cubicBezTo>
                    <a:pt x="0" y="16577"/>
                    <a:pt x="2377" y="10838"/>
                    <a:pt x="6608" y="6608"/>
                  </a:cubicBezTo>
                  <a:cubicBezTo>
                    <a:pt x="10838" y="2377"/>
                    <a:pt x="16577" y="0"/>
                    <a:pt x="22560" y="0"/>
                  </a:cubicBezTo>
                  <a:close/>
                </a:path>
              </a:pathLst>
            </a:custGeom>
            <a:solidFill>
              <a:srgbClr val="ECE4DB"/>
            </a:solidFill>
          </p:spPr>
        </p:sp>
        <p:sp>
          <p:nvSpPr>
            <p:cNvPr name="TextBox 8" id="8"/>
            <p:cNvSpPr txBox="true"/>
            <p:nvPr/>
          </p:nvSpPr>
          <p:spPr>
            <a:xfrm>
              <a:off x="0" y="-38100"/>
              <a:ext cx="1536501" cy="318953"/>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419768" y="4942578"/>
            <a:ext cx="17385747" cy="5291371"/>
            <a:chOff x="0" y="0"/>
            <a:chExt cx="4578962" cy="1393612"/>
          </a:xfrm>
        </p:grpSpPr>
        <p:sp>
          <p:nvSpPr>
            <p:cNvPr name="Freeform 10" id="10"/>
            <p:cNvSpPr/>
            <p:nvPr/>
          </p:nvSpPr>
          <p:spPr>
            <a:xfrm flipH="false" flipV="false" rot="0">
              <a:off x="0" y="0"/>
              <a:ext cx="4578962" cy="1393612"/>
            </a:xfrm>
            <a:custGeom>
              <a:avLst/>
              <a:gdLst/>
              <a:ahLst/>
              <a:cxnLst/>
              <a:rect r="r" b="b" t="t" l="l"/>
              <a:pathLst>
                <a:path h="1393612" w="4578962">
                  <a:moveTo>
                    <a:pt x="7570" y="0"/>
                  </a:moveTo>
                  <a:lnTo>
                    <a:pt x="4571392" y="0"/>
                  </a:lnTo>
                  <a:cubicBezTo>
                    <a:pt x="4575573" y="0"/>
                    <a:pt x="4578962" y="3389"/>
                    <a:pt x="4578962" y="7570"/>
                  </a:cubicBezTo>
                  <a:lnTo>
                    <a:pt x="4578962" y="1386042"/>
                  </a:lnTo>
                  <a:cubicBezTo>
                    <a:pt x="4578962" y="1390223"/>
                    <a:pt x="4575573" y="1393612"/>
                    <a:pt x="4571392" y="1393612"/>
                  </a:cubicBezTo>
                  <a:lnTo>
                    <a:pt x="7570" y="1393612"/>
                  </a:lnTo>
                  <a:cubicBezTo>
                    <a:pt x="3389" y="1393612"/>
                    <a:pt x="0" y="1390223"/>
                    <a:pt x="0" y="1386042"/>
                  </a:cubicBezTo>
                  <a:lnTo>
                    <a:pt x="0" y="7570"/>
                  </a:lnTo>
                  <a:cubicBezTo>
                    <a:pt x="0" y="3389"/>
                    <a:pt x="3389" y="0"/>
                    <a:pt x="7570" y="0"/>
                  </a:cubicBezTo>
                  <a:close/>
                </a:path>
              </a:pathLst>
            </a:custGeom>
            <a:solidFill>
              <a:srgbClr val="ECE4DB"/>
            </a:solidFill>
          </p:spPr>
        </p:sp>
        <p:sp>
          <p:nvSpPr>
            <p:cNvPr name="TextBox 11" id="11"/>
            <p:cNvSpPr txBox="true"/>
            <p:nvPr/>
          </p:nvSpPr>
          <p:spPr>
            <a:xfrm>
              <a:off x="0" y="-38100"/>
              <a:ext cx="4578962" cy="1431712"/>
            </a:xfrm>
            <a:prstGeom prst="rect">
              <a:avLst/>
            </a:prstGeom>
          </p:spPr>
          <p:txBody>
            <a:bodyPr anchor="ctr" rtlCol="false" tIns="50800" lIns="50800" bIns="50800" rIns="50800"/>
            <a:lstStyle/>
            <a:p>
              <a:pPr algn="ctr">
                <a:lnSpc>
                  <a:spcPts val="2659"/>
                </a:lnSpc>
              </a:pPr>
            </a:p>
          </p:txBody>
        </p:sp>
      </p:grpSp>
      <p:sp>
        <p:nvSpPr>
          <p:cNvPr name="Freeform 12" id="12"/>
          <p:cNvSpPr/>
          <p:nvPr/>
        </p:nvSpPr>
        <p:spPr>
          <a:xfrm flipH="false" flipV="false" rot="0">
            <a:off x="12046351" y="1028700"/>
            <a:ext cx="2795442" cy="3178088"/>
          </a:xfrm>
          <a:custGeom>
            <a:avLst/>
            <a:gdLst/>
            <a:ahLst/>
            <a:cxnLst/>
            <a:rect r="r" b="b" t="t" l="l"/>
            <a:pathLst>
              <a:path h="3178088" w="2795442">
                <a:moveTo>
                  <a:pt x="0" y="0"/>
                </a:moveTo>
                <a:lnTo>
                  <a:pt x="2795442" y="0"/>
                </a:lnTo>
                <a:lnTo>
                  <a:pt x="2795442" y="3178088"/>
                </a:lnTo>
                <a:lnTo>
                  <a:pt x="0" y="3178088"/>
                </a:lnTo>
                <a:lnTo>
                  <a:pt x="0" y="0"/>
                </a:lnTo>
                <a:close/>
              </a:path>
            </a:pathLst>
          </a:custGeom>
          <a:blipFill>
            <a:blip r:embed="rId8"/>
            <a:stretch>
              <a:fillRect l="0" t="0" r="0" b="0"/>
            </a:stretch>
          </a:blipFill>
        </p:spPr>
      </p:sp>
      <p:sp>
        <p:nvSpPr>
          <p:cNvPr name="TextBox 13" id="13"/>
          <p:cNvSpPr txBox="true"/>
          <p:nvPr/>
        </p:nvSpPr>
        <p:spPr>
          <a:xfrm rot="0">
            <a:off x="3477731" y="471252"/>
            <a:ext cx="10779698" cy="1367630"/>
          </a:xfrm>
          <a:prstGeom prst="rect">
            <a:avLst/>
          </a:prstGeom>
        </p:spPr>
        <p:txBody>
          <a:bodyPr anchor="t" rtlCol="false" tIns="0" lIns="0" bIns="0" rIns="0">
            <a:spAutoFit/>
          </a:bodyPr>
          <a:lstStyle/>
          <a:p>
            <a:pPr algn="ctr" marL="0" indent="0" lvl="0">
              <a:lnSpc>
                <a:spcPts val="8337"/>
              </a:lnSpc>
              <a:spcBef>
                <a:spcPct val="0"/>
              </a:spcBef>
            </a:pPr>
            <a:r>
              <a:rPr lang="en-US" sz="10421">
                <a:solidFill>
                  <a:srgbClr val="1F244A"/>
                </a:solidFill>
                <a:latin typeface="Mango AC"/>
                <a:ea typeface="Mango AC"/>
                <a:cs typeface="Mango AC"/>
                <a:sym typeface="Mango AC"/>
              </a:rPr>
              <a:t>PROYECTO </a:t>
            </a:r>
          </a:p>
        </p:txBody>
      </p:sp>
      <p:sp>
        <p:nvSpPr>
          <p:cNvPr name="TextBox 14" id="14"/>
          <p:cNvSpPr txBox="true"/>
          <p:nvPr/>
        </p:nvSpPr>
        <p:spPr>
          <a:xfrm rot="0">
            <a:off x="419768" y="3009778"/>
            <a:ext cx="6966841" cy="581424"/>
          </a:xfrm>
          <a:prstGeom prst="rect">
            <a:avLst/>
          </a:prstGeom>
        </p:spPr>
        <p:txBody>
          <a:bodyPr anchor="t" rtlCol="false" tIns="0" lIns="0" bIns="0" rIns="0">
            <a:spAutoFit/>
          </a:bodyPr>
          <a:lstStyle/>
          <a:p>
            <a:pPr algn="ctr">
              <a:lnSpc>
                <a:spcPts val="4703"/>
              </a:lnSpc>
            </a:pPr>
            <a:r>
              <a:rPr lang="en-US" sz="3359">
                <a:solidFill>
                  <a:srgbClr val="1F244A"/>
                </a:solidFill>
                <a:latin typeface="Open Sans"/>
                <a:ea typeface="Open Sans"/>
                <a:cs typeface="Open Sans"/>
                <a:sym typeface="Open Sans"/>
              </a:rPr>
              <a:t>Meta y Tipo de Meta</a:t>
            </a:r>
          </a:p>
        </p:txBody>
      </p:sp>
      <p:sp>
        <p:nvSpPr>
          <p:cNvPr name="TextBox 15" id="15"/>
          <p:cNvSpPr txBox="true"/>
          <p:nvPr/>
        </p:nvSpPr>
        <p:spPr>
          <a:xfrm rot="0">
            <a:off x="745462" y="5283113"/>
            <a:ext cx="15852136" cy="4355543"/>
          </a:xfrm>
          <a:prstGeom prst="rect">
            <a:avLst/>
          </a:prstGeom>
        </p:spPr>
        <p:txBody>
          <a:bodyPr anchor="t" rtlCol="false" tIns="0" lIns="0" bIns="0" rIns="0">
            <a:spAutoFit/>
          </a:bodyPr>
          <a:lstStyle/>
          <a:p>
            <a:pPr algn="ctr" marL="669308" indent="-334654" lvl="1">
              <a:lnSpc>
                <a:spcPts val="4340"/>
              </a:lnSpc>
              <a:buFont typeface="Arial"/>
              <a:buChar char="•"/>
            </a:pPr>
            <a:r>
              <a:rPr lang="en-US" sz="3100">
                <a:solidFill>
                  <a:srgbClr val="1F244A"/>
                </a:solidFill>
                <a:latin typeface="Open Sans"/>
                <a:ea typeface="Open Sans"/>
                <a:cs typeface="Open Sans"/>
                <a:sym typeface="Open Sans"/>
              </a:rPr>
              <a:t>Meta: Implementar una solucion   de Comunicación para la Tutoría  en el Centro Universitario U</a:t>
            </a:r>
            <a:r>
              <a:rPr lang="en-US" sz="3100">
                <a:solidFill>
                  <a:srgbClr val="1F244A"/>
                </a:solidFill>
                <a:latin typeface="Open Sans"/>
                <a:ea typeface="Open Sans"/>
                <a:cs typeface="Open Sans"/>
                <a:sym typeface="Open Sans"/>
              </a:rPr>
              <a:t>AEMéx Zumpango a travez de metodos de comunicacion  mas visibles y accesibles para la comunidad  para inicios de semestres</a:t>
            </a:r>
          </a:p>
          <a:p>
            <a:pPr algn="ctr" marL="669308" indent="-334654" lvl="1">
              <a:lnSpc>
                <a:spcPts val="4340"/>
              </a:lnSpc>
              <a:buFont typeface="Arial"/>
              <a:buChar char="•"/>
            </a:pPr>
            <a:r>
              <a:rPr lang="en-US" sz="3100">
                <a:solidFill>
                  <a:srgbClr val="1F244A"/>
                </a:solidFill>
                <a:latin typeface="Open Sans"/>
                <a:ea typeface="Open Sans"/>
                <a:cs typeface="Open Sans"/>
                <a:sym typeface="Open Sans"/>
              </a:rPr>
              <a:t> </a:t>
            </a:r>
          </a:p>
          <a:p>
            <a:pPr algn="ctr" marL="669308" indent="-334654" lvl="1">
              <a:lnSpc>
                <a:spcPts val="4340"/>
              </a:lnSpc>
              <a:buFont typeface="Arial"/>
              <a:buChar char="•"/>
            </a:pPr>
            <a:r>
              <a:rPr lang="en-US" sz="3100">
                <a:solidFill>
                  <a:srgbClr val="1F244A"/>
                </a:solidFill>
                <a:latin typeface="Open Sans"/>
                <a:ea typeface="Open Sans"/>
                <a:cs typeface="Open Sans"/>
                <a:sym typeface="Open Sans"/>
              </a:rPr>
              <a:t>Tipo de Meta: Cualitativa y de Proceso. Se enfoca en la correcta ejecución de proceso que mejore la calidad de un servicio (comunicación), con hitos cuantitativos medibles a través de KPIs</a:t>
            </a:r>
          </a:p>
          <a:p>
            <a:pPr algn="ctr">
              <a:lnSpc>
                <a:spcPts val="4340"/>
              </a:lnSpc>
            </a:pP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0" y="2298704"/>
            <a:ext cx="18288000" cy="8155876"/>
          </a:xfrm>
          <a:custGeom>
            <a:avLst/>
            <a:gdLst/>
            <a:ahLst/>
            <a:cxnLst/>
            <a:rect r="r" b="b" t="t" l="l"/>
            <a:pathLst>
              <a:path h="8155876" w="18288000">
                <a:moveTo>
                  <a:pt x="0" y="0"/>
                </a:moveTo>
                <a:lnTo>
                  <a:pt x="18288000" y="0"/>
                </a:lnTo>
                <a:lnTo>
                  <a:pt x="18288000" y="8155876"/>
                </a:lnTo>
                <a:lnTo>
                  <a:pt x="0" y="8155876"/>
                </a:lnTo>
                <a:lnTo>
                  <a:pt x="0" y="0"/>
                </a:lnTo>
                <a:close/>
              </a:path>
            </a:pathLst>
          </a:custGeom>
          <a:blipFill>
            <a:blip r:embed="rId3"/>
            <a:stretch>
              <a:fillRect l="0" t="-6338" r="0" b="-6338"/>
            </a:stretch>
          </a:blipFill>
        </p:spPr>
      </p:sp>
      <p:sp>
        <p:nvSpPr>
          <p:cNvPr name="Freeform 4" id="4"/>
          <p:cNvSpPr/>
          <p:nvPr/>
        </p:nvSpPr>
        <p:spPr>
          <a:xfrm flipH="false" flipV="false" rot="0">
            <a:off x="1583871" y="1028700"/>
            <a:ext cx="722602" cy="644923"/>
          </a:xfrm>
          <a:custGeom>
            <a:avLst/>
            <a:gdLst/>
            <a:ahLst/>
            <a:cxnLst/>
            <a:rect r="r" b="b" t="t" l="l"/>
            <a:pathLst>
              <a:path h="644923" w="722602">
                <a:moveTo>
                  <a:pt x="0" y="0"/>
                </a:moveTo>
                <a:lnTo>
                  <a:pt x="722603" y="0"/>
                </a:lnTo>
                <a:lnTo>
                  <a:pt x="722603" y="644923"/>
                </a:lnTo>
                <a:lnTo>
                  <a:pt x="0" y="64492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985509">
            <a:off x="15618525" y="300378"/>
            <a:ext cx="789236" cy="1456644"/>
          </a:xfrm>
          <a:custGeom>
            <a:avLst/>
            <a:gdLst/>
            <a:ahLst/>
            <a:cxnLst/>
            <a:rect r="r" b="b" t="t" l="l"/>
            <a:pathLst>
              <a:path h="1456644" w="789236">
                <a:moveTo>
                  <a:pt x="0" y="0"/>
                </a:moveTo>
                <a:lnTo>
                  <a:pt x="789236" y="0"/>
                </a:lnTo>
                <a:lnTo>
                  <a:pt x="789236" y="1456644"/>
                </a:lnTo>
                <a:lnTo>
                  <a:pt x="0" y="145664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6" id="6"/>
          <p:cNvGrpSpPr/>
          <p:nvPr/>
        </p:nvGrpSpPr>
        <p:grpSpPr>
          <a:xfrm rot="0">
            <a:off x="986237" y="2805408"/>
            <a:ext cx="5833904" cy="1066362"/>
            <a:chOff x="0" y="0"/>
            <a:chExt cx="1536501" cy="280853"/>
          </a:xfrm>
        </p:grpSpPr>
        <p:sp>
          <p:nvSpPr>
            <p:cNvPr name="Freeform 7" id="7"/>
            <p:cNvSpPr/>
            <p:nvPr/>
          </p:nvSpPr>
          <p:spPr>
            <a:xfrm flipH="false" flipV="false" rot="0">
              <a:off x="0" y="0"/>
              <a:ext cx="1536501" cy="280853"/>
            </a:xfrm>
            <a:custGeom>
              <a:avLst/>
              <a:gdLst/>
              <a:ahLst/>
              <a:cxnLst/>
              <a:rect r="r" b="b" t="t" l="l"/>
              <a:pathLst>
                <a:path h="280853" w="1536501">
                  <a:moveTo>
                    <a:pt x="22560" y="0"/>
                  </a:moveTo>
                  <a:lnTo>
                    <a:pt x="1513942" y="0"/>
                  </a:lnTo>
                  <a:cubicBezTo>
                    <a:pt x="1519925" y="0"/>
                    <a:pt x="1525663" y="2377"/>
                    <a:pt x="1529894" y="6608"/>
                  </a:cubicBezTo>
                  <a:cubicBezTo>
                    <a:pt x="1534125" y="10838"/>
                    <a:pt x="1536501" y="16577"/>
                    <a:pt x="1536501" y="22560"/>
                  </a:cubicBezTo>
                  <a:lnTo>
                    <a:pt x="1536501" y="258293"/>
                  </a:lnTo>
                  <a:cubicBezTo>
                    <a:pt x="1536501" y="264276"/>
                    <a:pt x="1534125" y="270014"/>
                    <a:pt x="1529894" y="274245"/>
                  </a:cubicBezTo>
                  <a:cubicBezTo>
                    <a:pt x="1525663" y="278476"/>
                    <a:pt x="1519925" y="280853"/>
                    <a:pt x="1513942" y="280853"/>
                  </a:cubicBezTo>
                  <a:lnTo>
                    <a:pt x="22560" y="280853"/>
                  </a:lnTo>
                  <a:cubicBezTo>
                    <a:pt x="16577" y="280853"/>
                    <a:pt x="10838" y="278476"/>
                    <a:pt x="6608" y="274245"/>
                  </a:cubicBezTo>
                  <a:cubicBezTo>
                    <a:pt x="2377" y="270014"/>
                    <a:pt x="0" y="264276"/>
                    <a:pt x="0" y="258293"/>
                  </a:cubicBezTo>
                  <a:lnTo>
                    <a:pt x="0" y="22560"/>
                  </a:lnTo>
                  <a:cubicBezTo>
                    <a:pt x="0" y="16577"/>
                    <a:pt x="2377" y="10838"/>
                    <a:pt x="6608" y="6608"/>
                  </a:cubicBezTo>
                  <a:cubicBezTo>
                    <a:pt x="10838" y="2377"/>
                    <a:pt x="16577" y="0"/>
                    <a:pt x="22560" y="0"/>
                  </a:cubicBezTo>
                  <a:close/>
                </a:path>
              </a:pathLst>
            </a:custGeom>
            <a:solidFill>
              <a:srgbClr val="ECE4DB"/>
            </a:solidFill>
          </p:spPr>
        </p:sp>
        <p:sp>
          <p:nvSpPr>
            <p:cNvPr name="TextBox 8" id="8"/>
            <p:cNvSpPr txBox="true"/>
            <p:nvPr/>
          </p:nvSpPr>
          <p:spPr>
            <a:xfrm>
              <a:off x="0" y="-38100"/>
              <a:ext cx="1536501" cy="318953"/>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419768" y="4942578"/>
            <a:ext cx="17385747" cy="5291371"/>
            <a:chOff x="0" y="0"/>
            <a:chExt cx="4578962" cy="1393612"/>
          </a:xfrm>
        </p:grpSpPr>
        <p:sp>
          <p:nvSpPr>
            <p:cNvPr name="Freeform 10" id="10"/>
            <p:cNvSpPr/>
            <p:nvPr/>
          </p:nvSpPr>
          <p:spPr>
            <a:xfrm flipH="false" flipV="false" rot="0">
              <a:off x="0" y="0"/>
              <a:ext cx="4578962" cy="1393612"/>
            </a:xfrm>
            <a:custGeom>
              <a:avLst/>
              <a:gdLst/>
              <a:ahLst/>
              <a:cxnLst/>
              <a:rect r="r" b="b" t="t" l="l"/>
              <a:pathLst>
                <a:path h="1393612" w="4578962">
                  <a:moveTo>
                    <a:pt x="7570" y="0"/>
                  </a:moveTo>
                  <a:lnTo>
                    <a:pt x="4571392" y="0"/>
                  </a:lnTo>
                  <a:cubicBezTo>
                    <a:pt x="4575573" y="0"/>
                    <a:pt x="4578962" y="3389"/>
                    <a:pt x="4578962" y="7570"/>
                  </a:cubicBezTo>
                  <a:lnTo>
                    <a:pt x="4578962" y="1386042"/>
                  </a:lnTo>
                  <a:cubicBezTo>
                    <a:pt x="4578962" y="1390223"/>
                    <a:pt x="4575573" y="1393612"/>
                    <a:pt x="4571392" y="1393612"/>
                  </a:cubicBezTo>
                  <a:lnTo>
                    <a:pt x="7570" y="1393612"/>
                  </a:lnTo>
                  <a:cubicBezTo>
                    <a:pt x="3389" y="1393612"/>
                    <a:pt x="0" y="1390223"/>
                    <a:pt x="0" y="1386042"/>
                  </a:cubicBezTo>
                  <a:lnTo>
                    <a:pt x="0" y="7570"/>
                  </a:lnTo>
                  <a:cubicBezTo>
                    <a:pt x="0" y="3389"/>
                    <a:pt x="3389" y="0"/>
                    <a:pt x="7570" y="0"/>
                  </a:cubicBezTo>
                  <a:close/>
                </a:path>
              </a:pathLst>
            </a:custGeom>
            <a:solidFill>
              <a:srgbClr val="ECE4DB"/>
            </a:solidFill>
          </p:spPr>
        </p:sp>
        <p:sp>
          <p:nvSpPr>
            <p:cNvPr name="TextBox 11" id="11"/>
            <p:cNvSpPr txBox="true"/>
            <p:nvPr/>
          </p:nvSpPr>
          <p:spPr>
            <a:xfrm>
              <a:off x="0" y="-38100"/>
              <a:ext cx="4578962" cy="1431712"/>
            </a:xfrm>
            <a:prstGeom prst="rect">
              <a:avLst/>
            </a:prstGeom>
          </p:spPr>
          <p:txBody>
            <a:bodyPr anchor="ctr" rtlCol="false" tIns="50800" lIns="50800" bIns="50800" rIns="50800"/>
            <a:lstStyle/>
            <a:p>
              <a:pPr algn="ctr">
                <a:lnSpc>
                  <a:spcPts val="2659"/>
                </a:lnSpc>
              </a:pPr>
            </a:p>
          </p:txBody>
        </p:sp>
      </p:grpSp>
      <p:sp>
        <p:nvSpPr>
          <p:cNvPr name="Freeform 12" id="12"/>
          <p:cNvSpPr/>
          <p:nvPr/>
        </p:nvSpPr>
        <p:spPr>
          <a:xfrm flipH="false" flipV="false" rot="0">
            <a:off x="12046351" y="1028700"/>
            <a:ext cx="2795442" cy="3178088"/>
          </a:xfrm>
          <a:custGeom>
            <a:avLst/>
            <a:gdLst/>
            <a:ahLst/>
            <a:cxnLst/>
            <a:rect r="r" b="b" t="t" l="l"/>
            <a:pathLst>
              <a:path h="3178088" w="2795442">
                <a:moveTo>
                  <a:pt x="0" y="0"/>
                </a:moveTo>
                <a:lnTo>
                  <a:pt x="2795442" y="0"/>
                </a:lnTo>
                <a:lnTo>
                  <a:pt x="2795442" y="3178088"/>
                </a:lnTo>
                <a:lnTo>
                  <a:pt x="0" y="3178088"/>
                </a:lnTo>
                <a:lnTo>
                  <a:pt x="0" y="0"/>
                </a:lnTo>
                <a:close/>
              </a:path>
            </a:pathLst>
          </a:custGeom>
          <a:blipFill>
            <a:blip r:embed="rId8"/>
            <a:stretch>
              <a:fillRect l="0" t="0" r="0" b="0"/>
            </a:stretch>
          </a:blipFill>
        </p:spPr>
      </p:sp>
      <p:sp>
        <p:nvSpPr>
          <p:cNvPr name="TextBox 13" id="13"/>
          <p:cNvSpPr txBox="true"/>
          <p:nvPr/>
        </p:nvSpPr>
        <p:spPr>
          <a:xfrm rot="0">
            <a:off x="3477731" y="471252"/>
            <a:ext cx="10779698" cy="1367630"/>
          </a:xfrm>
          <a:prstGeom prst="rect">
            <a:avLst/>
          </a:prstGeom>
        </p:spPr>
        <p:txBody>
          <a:bodyPr anchor="t" rtlCol="false" tIns="0" lIns="0" bIns="0" rIns="0">
            <a:spAutoFit/>
          </a:bodyPr>
          <a:lstStyle/>
          <a:p>
            <a:pPr algn="ctr" marL="0" indent="0" lvl="0">
              <a:lnSpc>
                <a:spcPts val="8337"/>
              </a:lnSpc>
              <a:spcBef>
                <a:spcPct val="0"/>
              </a:spcBef>
            </a:pPr>
            <a:r>
              <a:rPr lang="en-US" sz="10421">
                <a:solidFill>
                  <a:srgbClr val="1F244A"/>
                </a:solidFill>
                <a:latin typeface="Mango AC"/>
                <a:ea typeface="Mango AC"/>
                <a:cs typeface="Mango AC"/>
                <a:sym typeface="Mango AC"/>
              </a:rPr>
              <a:t>PROYECTO </a:t>
            </a:r>
          </a:p>
        </p:txBody>
      </p:sp>
      <p:sp>
        <p:nvSpPr>
          <p:cNvPr name="TextBox 14" id="14"/>
          <p:cNvSpPr txBox="true"/>
          <p:nvPr/>
        </p:nvSpPr>
        <p:spPr>
          <a:xfrm rot="0">
            <a:off x="419768" y="3009778"/>
            <a:ext cx="6966841" cy="581424"/>
          </a:xfrm>
          <a:prstGeom prst="rect">
            <a:avLst/>
          </a:prstGeom>
        </p:spPr>
        <p:txBody>
          <a:bodyPr anchor="t" rtlCol="false" tIns="0" lIns="0" bIns="0" rIns="0">
            <a:spAutoFit/>
          </a:bodyPr>
          <a:lstStyle/>
          <a:p>
            <a:pPr algn="ctr">
              <a:lnSpc>
                <a:spcPts val="4703"/>
              </a:lnSpc>
            </a:pPr>
            <a:r>
              <a:rPr lang="en-US" sz="3359">
                <a:solidFill>
                  <a:srgbClr val="1F244A"/>
                </a:solidFill>
                <a:latin typeface="Open Sans"/>
                <a:ea typeface="Open Sans"/>
                <a:cs typeface="Open Sans"/>
                <a:sym typeface="Open Sans"/>
              </a:rPr>
              <a:t>Objetivo y Tipo de Objetivo</a:t>
            </a:r>
          </a:p>
        </p:txBody>
      </p:sp>
      <p:sp>
        <p:nvSpPr>
          <p:cNvPr name="TextBox 15" id="15"/>
          <p:cNvSpPr txBox="true"/>
          <p:nvPr/>
        </p:nvSpPr>
        <p:spPr>
          <a:xfrm rot="0">
            <a:off x="745462" y="5283113"/>
            <a:ext cx="16831861" cy="4902685"/>
          </a:xfrm>
          <a:prstGeom prst="rect">
            <a:avLst/>
          </a:prstGeom>
        </p:spPr>
        <p:txBody>
          <a:bodyPr anchor="t" rtlCol="false" tIns="0" lIns="0" bIns="0" rIns="0">
            <a:spAutoFit/>
          </a:bodyPr>
          <a:lstStyle/>
          <a:p>
            <a:pPr algn="ctr">
              <a:lnSpc>
                <a:spcPts val="4340"/>
              </a:lnSpc>
            </a:pPr>
            <a:r>
              <a:rPr lang="en-US" sz="3100">
                <a:solidFill>
                  <a:srgbClr val="1F244A"/>
                </a:solidFill>
                <a:latin typeface="Open Sans"/>
                <a:ea typeface="Open Sans"/>
                <a:cs typeface="Open Sans"/>
                <a:sym typeface="Open Sans"/>
              </a:rPr>
              <a:t>   Objetivo: Reducir lo maximo  de horas o dias  el tiempo de notificación de los cambios de tutor a estudiantes y profesores, y lograr una tasa de integración del 90% de los tutorados a los canales oficiales de comunicación</a:t>
            </a:r>
          </a:p>
          <a:p>
            <a:pPr algn="ctr">
              <a:lnSpc>
                <a:spcPts val="4340"/>
              </a:lnSpc>
            </a:pPr>
          </a:p>
          <a:p>
            <a:pPr algn="ctr" marL="669308" indent="-334654" lvl="1">
              <a:lnSpc>
                <a:spcPts val="4340"/>
              </a:lnSpc>
              <a:buFont typeface="Arial"/>
              <a:buChar char="•"/>
            </a:pPr>
            <a:r>
              <a:rPr lang="en-US" sz="3100">
                <a:solidFill>
                  <a:srgbClr val="1F244A"/>
                </a:solidFill>
                <a:latin typeface="Open Sans"/>
                <a:ea typeface="Open Sans"/>
                <a:cs typeface="Open Sans"/>
                <a:sym typeface="Open Sans"/>
              </a:rPr>
              <a:t>Tipo de Objetivo: Cuantitativo, de Resultado y a Corto Plazo es mediable, se centra en el resultado específico de la implementación y su horizonte de cumplimiento es el ciclo escolar en curso</a:t>
            </a:r>
          </a:p>
          <a:p>
            <a:pPr algn="ctr">
              <a:lnSpc>
                <a:spcPts val="4340"/>
              </a:lnSpc>
            </a:pPr>
          </a:p>
          <a:p>
            <a:pPr algn="ctr">
              <a:lnSpc>
                <a:spcPts val="4340"/>
              </a:lnSpc>
            </a:pP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0" y="2298704"/>
            <a:ext cx="18288000" cy="8155876"/>
          </a:xfrm>
          <a:custGeom>
            <a:avLst/>
            <a:gdLst/>
            <a:ahLst/>
            <a:cxnLst/>
            <a:rect r="r" b="b" t="t" l="l"/>
            <a:pathLst>
              <a:path h="8155876" w="18288000">
                <a:moveTo>
                  <a:pt x="0" y="0"/>
                </a:moveTo>
                <a:lnTo>
                  <a:pt x="18288000" y="0"/>
                </a:lnTo>
                <a:lnTo>
                  <a:pt x="18288000" y="8155876"/>
                </a:lnTo>
                <a:lnTo>
                  <a:pt x="0" y="8155876"/>
                </a:lnTo>
                <a:lnTo>
                  <a:pt x="0" y="0"/>
                </a:lnTo>
                <a:close/>
              </a:path>
            </a:pathLst>
          </a:custGeom>
          <a:blipFill>
            <a:blip r:embed="rId3"/>
            <a:stretch>
              <a:fillRect l="0" t="-6338" r="0" b="-6338"/>
            </a:stretch>
          </a:blipFill>
        </p:spPr>
      </p:sp>
      <p:sp>
        <p:nvSpPr>
          <p:cNvPr name="Freeform 4" id="4"/>
          <p:cNvSpPr/>
          <p:nvPr/>
        </p:nvSpPr>
        <p:spPr>
          <a:xfrm flipH="false" flipV="false" rot="0">
            <a:off x="1583871" y="1028700"/>
            <a:ext cx="722602" cy="644923"/>
          </a:xfrm>
          <a:custGeom>
            <a:avLst/>
            <a:gdLst/>
            <a:ahLst/>
            <a:cxnLst/>
            <a:rect r="r" b="b" t="t" l="l"/>
            <a:pathLst>
              <a:path h="644923" w="722602">
                <a:moveTo>
                  <a:pt x="0" y="0"/>
                </a:moveTo>
                <a:lnTo>
                  <a:pt x="722603" y="0"/>
                </a:lnTo>
                <a:lnTo>
                  <a:pt x="722603" y="644923"/>
                </a:lnTo>
                <a:lnTo>
                  <a:pt x="0" y="64492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985509">
            <a:off x="15618525" y="300378"/>
            <a:ext cx="789236" cy="1456644"/>
          </a:xfrm>
          <a:custGeom>
            <a:avLst/>
            <a:gdLst/>
            <a:ahLst/>
            <a:cxnLst/>
            <a:rect r="r" b="b" t="t" l="l"/>
            <a:pathLst>
              <a:path h="1456644" w="789236">
                <a:moveTo>
                  <a:pt x="0" y="0"/>
                </a:moveTo>
                <a:lnTo>
                  <a:pt x="789236" y="0"/>
                </a:lnTo>
                <a:lnTo>
                  <a:pt x="789236" y="1456644"/>
                </a:lnTo>
                <a:lnTo>
                  <a:pt x="0" y="145664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6" id="6"/>
          <p:cNvGrpSpPr/>
          <p:nvPr/>
        </p:nvGrpSpPr>
        <p:grpSpPr>
          <a:xfrm rot="0">
            <a:off x="986237" y="2805408"/>
            <a:ext cx="5833904" cy="1066362"/>
            <a:chOff x="0" y="0"/>
            <a:chExt cx="1536501" cy="280853"/>
          </a:xfrm>
        </p:grpSpPr>
        <p:sp>
          <p:nvSpPr>
            <p:cNvPr name="Freeform 7" id="7"/>
            <p:cNvSpPr/>
            <p:nvPr/>
          </p:nvSpPr>
          <p:spPr>
            <a:xfrm flipH="false" flipV="false" rot="0">
              <a:off x="0" y="0"/>
              <a:ext cx="1536501" cy="280853"/>
            </a:xfrm>
            <a:custGeom>
              <a:avLst/>
              <a:gdLst/>
              <a:ahLst/>
              <a:cxnLst/>
              <a:rect r="r" b="b" t="t" l="l"/>
              <a:pathLst>
                <a:path h="280853" w="1536501">
                  <a:moveTo>
                    <a:pt x="22560" y="0"/>
                  </a:moveTo>
                  <a:lnTo>
                    <a:pt x="1513942" y="0"/>
                  </a:lnTo>
                  <a:cubicBezTo>
                    <a:pt x="1519925" y="0"/>
                    <a:pt x="1525663" y="2377"/>
                    <a:pt x="1529894" y="6608"/>
                  </a:cubicBezTo>
                  <a:cubicBezTo>
                    <a:pt x="1534125" y="10838"/>
                    <a:pt x="1536501" y="16577"/>
                    <a:pt x="1536501" y="22560"/>
                  </a:cubicBezTo>
                  <a:lnTo>
                    <a:pt x="1536501" y="258293"/>
                  </a:lnTo>
                  <a:cubicBezTo>
                    <a:pt x="1536501" y="264276"/>
                    <a:pt x="1534125" y="270014"/>
                    <a:pt x="1529894" y="274245"/>
                  </a:cubicBezTo>
                  <a:cubicBezTo>
                    <a:pt x="1525663" y="278476"/>
                    <a:pt x="1519925" y="280853"/>
                    <a:pt x="1513942" y="280853"/>
                  </a:cubicBezTo>
                  <a:lnTo>
                    <a:pt x="22560" y="280853"/>
                  </a:lnTo>
                  <a:cubicBezTo>
                    <a:pt x="16577" y="280853"/>
                    <a:pt x="10838" y="278476"/>
                    <a:pt x="6608" y="274245"/>
                  </a:cubicBezTo>
                  <a:cubicBezTo>
                    <a:pt x="2377" y="270014"/>
                    <a:pt x="0" y="264276"/>
                    <a:pt x="0" y="258293"/>
                  </a:cubicBezTo>
                  <a:lnTo>
                    <a:pt x="0" y="22560"/>
                  </a:lnTo>
                  <a:cubicBezTo>
                    <a:pt x="0" y="16577"/>
                    <a:pt x="2377" y="10838"/>
                    <a:pt x="6608" y="6608"/>
                  </a:cubicBezTo>
                  <a:cubicBezTo>
                    <a:pt x="10838" y="2377"/>
                    <a:pt x="16577" y="0"/>
                    <a:pt x="22560" y="0"/>
                  </a:cubicBezTo>
                  <a:close/>
                </a:path>
              </a:pathLst>
            </a:custGeom>
            <a:solidFill>
              <a:srgbClr val="C1FF72"/>
            </a:solidFill>
          </p:spPr>
        </p:sp>
        <p:sp>
          <p:nvSpPr>
            <p:cNvPr name="TextBox 8" id="8"/>
            <p:cNvSpPr txBox="true"/>
            <p:nvPr/>
          </p:nvSpPr>
          <p:spPr>
            <a:xfrm>
              <a:off x="0" y="-38100"/>
              <a:ext cx="1536501" cy="318953"/>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419768" y="4942578"/>
            <a:ext cx="17385747" cy="5291371"/>
            <a:chOff x="0" y="0"/>
            <a:chExt cx="4578962" cy="1393612"/>
          </a:xfrm>
        </p:grpSpPr>
        <p:sp>
          <p:nvSpPr>
            <p:cNvPr name="Freeform 10" id="10"/>
            <p:cNvSpPr/>
            <p:nvPr/>
          </p:nvSpPr>
          <p:spPr>
            <a:xfrm flipH="false" flipV="false" rot="0">
              <a:off x="0" y="0"/>
              <a:ext cx="4578962" cy="1393612"/>
            </a:xfrm>
            <a:custGeom>
              <a:avLst/>
              <a:gdLst/>
              <a:ahLst/>
              <a:cxnLst/>
              <a:rect r="r" b="b" t="t" l="l"/>
              <a:pathLst>
                <a:path h="1393612" w="4578962">
                  <a:moveTo>
                    <a:pt x="7570" y="0"/>
                  </a:moveTo>
                  <a:lnTo>
                    <a:pt x="4571392" y="0"/>
                  </a:lnTo>
                  <a:cubicBezTo>
                    <a:pt x="4575573" y="0"/>
                    <a:pt x="4578962" y="3389"/>
                    <a:pt x="4578962" y="7570"/>
                  </a:cubicBezTo>
                  <a:lnTo>
                    <a:pt x="4578962" y="1386042"/>
                  </a:lnTo>
                  <a:cubicBezTo>
                    <a:pt x="4578962" y="1390223"/>
                    <a:pt x="4575573" y="1393612"/>
                    <a:pt x="4571392" y="1393612"/>
                  </a:cubicBezTo>
                  <a:lnTo>
                    <a:pt x="7570" y="1393612"/>
                  </a:lnTo>
                  <a:cubicBezTo>
                    <a:pt x="3389" y="1393612"/>
                    <a:pt x="0" y="1390223"/>
                    <a:pt x="0" y="1386042"/>
                  </a:cubicBezTo>
                  <a:lnTo>
                    <a:pt x="0" y="7570"/>
                  </a:lnTo>
                  <a:cubicBezTo>
                    <a:pt x="0" y="3389"/>
                    <a:pt x="3389" y="0"/>
                    <a:pt x="7570" y="0"/>
                  </a:cubicBezTo>
                  <a:close/>
                </a:path>
              </a:pathLst>
            </a:custGeom>
            <a:solidFill>
              <a:srgbClr val="C1FF72"/>
            </a:solidFill>
          </p:spPr>
        </p:sp>
        <p:sp>
          <p:nvSpPr>
            <p:cNvPr name="TextBox 11" id="11"/>
            <p:cNvSpPr txBox="true"/>
            <p:nvPr/>
          </p:nvSpPr>
          <p:spPr>
            <a:xfrm>
              <a:off x="0" y="-66675"/>
              <a:ext cx="4578962" cy="1460287"/>
            </a:xfrm>
            <a:prstGeom prst="rect">
              <a:avLst/>
            </a:prstGeom>
          </p:spPr>
          <p:txBody>
            <a:bodyPr anchor="ctr" rtlCol="false" tIns="50800" lIns="50800" bIns="50800" rIns="50800"/>
            <a:lstStyle/>
            <a:p>
              <a:pPr algn="ctr">
                <a:lnSpc>
                  <a:spcPts val="4619"/>
                </a:lnSpc>
              </a:pPr>
              <a:r>
                <a:rPr lang="en-US" sz="3299" b="true">
                  <a:solidFill>
                    <a:srgbClr val="000000"/>
                  </a:solidFill>
                  <a:latin typeface="Open Sans Bold"/>
                  <a:ea typeface="Open Sans Bold"/>
                  <a:cs typeface="Open Sans Bold"/>
                  <a:sym typeface="Open Sans Bold"/>
                </a:rPr>
                <a:t>Incluye:</a:t>
              </a:r>
            </a:p>
            <a:p>
              <a:pPr algn="ctr">
                <a:lnSpc>
                  <a:spcPts val="3219"/>
                </a:lnSpc>
              </a:pPr>
              <a:r>
                <a:rPr lang="en-US" sz="2299" b="true">
                  <a:solidFill>
                    <a:srgbClr val="000000"/>
                  </a:solidFill>
                  <a:latin typeface="Open Sans Bold"/>
                  <a:ea typeface="Open Sans Bold"/>
                  <a:cs typeface="Open Sans Bold"/>
                  <a:sym typeface="Open Sans Bold"/>
                </a:rPr>
                <a:t>1.-</a:t>
              </a:r>
              <a:r>
                <a:rPr lang="en-US" sz="2299" b="true">
                  <a:solidFill>
                    <a:srgbClr val="000000"/>
                  </a:solidFill>
                  <a:latin typeface="Open Sans Bold"/>
                  <a:ea typeface="Open Sans Bold"/>
                  <a:cs typeface="Open Sans Bold"/>
                  <a:sym typeface="Open Sans Bold"/>
                </a:rPr>
                <a:t>La creación de grupos oficiales de WhatsApp/Telegram por programa académico o generación</a:t>
              </a:r>
            </a:p>
            <a:p>
              <a:pPr algn="ctr">
                <a:lnSpc>
                  <a:spcPts val="3219"/>
                </a:lnSpc>
              </a:pPr>
              <a:r>
                <a:rPr lang="en-US" sz="2299" b="true">
                  <a:solidFill>
                    <a:srgbClr val="000000"/>
                  </a:solidFill>
                  <a:latin typeface="Open Sans Bold"/>
                  <a:ea typeface="Open Sans Bold"/>
                  <a:cs typeface="Open Sans Bold"/>
                  <a:sym typeface="Open Sans Bold"/>
                </a:rPr>
                <a:t>2.-La generación y distribución de códigos QR para acceso a los grupos</a:t>
              </a:r>
            </a:p>
            <a:p>
              <a:pPr algn="ctr">
                <a:lnSpc>
                  <a:spcPts val="3219"/>
                </a:lnSpc>
              </a:pPr>
              <a:r>
                <a:rPr lang="en-US" sz="2299" b="true">
                  <a:solidFill>
                    <a:srgbClr val="000000"/>
                  </a:solidFill>
                  <a:latin typeface="Open Sans Bold"/>
                  <a:ea typeface="Open Sans Bold"/>
                  <a:cs typeface="Open Sans Bold"/>
                  <a:sym typeface="Open Sans Bold"/>
                </a:rPr>
                <a:t>3.-El diseño e implementación de un protocolo de notificación oficial que utilice el grupo y/o el correo institucional</a:t>
              </a:r>
            </a:p>
            <a:p>
              <a:pPr algn="ctr">
                <a:lnSpc>
                  <a:spcPts val="3219"/>
                </a:lnSpc>
              </a:pPr>
              <a:r>
                <a:rPr lang="en-US" sz="2299" b="true">
                  <a:solidFill>
                    <a:srgbClr val="000000"/>
                  </a:solidFill>
                  <a:latin typeface="Open Sans Bold"/>
                  <a:ea typeface="Open Sans Bold"/>
                  <a:cs typeface="Open Sans Bold"/>
                  <a:sym typeface="Open Sans Bold"/>
                </a:rPr>
                <a:t>4.-La capacitación de coordinadores y tutores en el uso del protocolo</a:t>
              </a:r>
            </a:p>
            <a:p>
              <a:pPr algn="ctr">
                <a:lnSpc>
                  <a:spcPts val="3219"/>
                </a:lnSpc>
              </a:pPr>
              <a:r>
                <a:rPr lang="en-US" sz="2299" b="true">
                  <a:solidFill>
                    <a:srgbClr val="000000"/>
                  </a:solidFill>
                  <a:latin typeface="Open Sans Bold"/>
                  <a:ea typeface="Open Sans Bold"/>
                  <a:cs typeface="Open Sans Bold"/>
                  <a:sym typeface="Open Sans Bold"/>
                </a:rPr>
                <a:t>5.-La ejecución de un plan piloto en un programa académico seleccionado</a:t>
              </a:r>
            </a:p>
            <a:p>
              <a:pPr algn="ctr">
                <a:lnSpc>
                  <a:spcPts val="4619"/>
                </a:lnSpc>
              </a:pPr>
            </a:p>
          </p:txBody>
        </p:sp>
      </p:grpSp>
      <p:sp>
        <p:nvSpPr>
          <p:cNvPr name="Freeform 12" id="12"/>
          <p:cNvSpPr/>
          <p:nvPr/>
        </p:nvSpPr>
        <p:spPr>
          <a:xfrm flipH="false" flipV="false" rot="0">
            <a:off x="12046351" y="1028700"/>
            <a:ext cx="2795442" cy="3178088"/>
          </a:xfrm>
          <a:custGeom>
            <a:avLst/>
            <a:gdLst/>
            <a:ahLst/>
            <a:cxnLst/>
            <a:rect r="r" b="b" t="t" l="l"/>
            <a:pathLst>
              <a:path h="3178088" w="2795442">
                <a:moveTo>
                  <a:pt x="0" y="0"/>
                </a:moveTo>
                <a:lnTo>
                  <a:pt x="2795442" y="0"/>
                </a:lnTo>
                <a:lnTo>
                  <a:pt x="2795442" y="3178088"/>
                </a:lnTo>
                <a:lnTo>
                  <a:pt x="0" y="3178088"/>
                </a:lnTo>
                <a:lnTo>
                  <a:pt x="0" y="0"/>
                </a:lnTo>
                <a:close/>
              </a:path>
            </a:pathLst>
          </a:custGeom>
          <a:blipFill>
            <a:blip r:embed="rId8"/>
            <a:stretch>
              <a:fillRect l="0" t="0" r="0" b="0"/>
            </a:stretch>
          </a:blipFill>
        </p:spPr>
      </p:sp>
      <p:sp>
        <p:nvSpPr>
          <p:cNvPr name="TextBox 13" id="13"/>
          <p:cNvSpPr txBox="true"/>
          <p:nvPr/>
        </p:nvSpPr>
        <p:spPr>
          <a:xfrm rot="0">
            <a:off x="3477731" y="471252"/>
            <a:ext cx="10779698" cy="1367630"/>
          </a:xfrm>
          <a:prstGeom prst="rect">
            <a:avLst/>
          </a:prstGeom>
        </p:spPr>
        <p:txBody>
          <a:bodyPr anchor="t" rtlCol="false" tIns="0" lIns="0" bIns="0" rIns="0">
            <a:spAutoFit/>
          </a:bodyPr>
          <a:lstStyle/>
          <a:p>
            <a:pPr algn="ctr" marL="0" indent="0" lvl="0">
              <a:lnSpc>
                <a:spcPts val="8337"/>
              </a:lnSpc>
              <a:spcBef>
                <a:spcPct val="0"/>
              </a:spcBef>
            </a:pPr>
            <a:r>
              <a:rPr lang="en-US" sz="10421">
                <a:solidFill>
                  <a:srgbClr val="1F244A"/>
                </a:solidFill>
                <a:latin typeface="Mango AC"/>
                <a:ea typeface="Mango AC"/>
                <a:cs typeface="Mango AC"/>
                <a:sym typeface="Mango AC"/>
              </a:rPr>
              <a:t>PROYECTO </a:t>
            </a:r>
          </a:p>
        </p:txBody>
      </p:sp>
      <p:sp>
        <p:nvSpPr>
          <p:cNvPr name="TextBox 14" id="14"/>
          <p:cNvSpPr txBox="true"/>
          <p:nvPr/>
        </p:nvSpPr>
        <p:spPr>
          <a:xfrm rot="0">
            <a:off x="419768" y="3009778"/>
            <a:ext cx="6966841" cy="581424"/>
          </a:xfrm>
          <a:prstGeom prst="rect">
            <a:avLst/>
          </a:prstGeom>
        </p:spPr>
        <p:txBody>
          <a:bodyPr anchor="t" rtlCol="false" tIns="0" lIns="0" bIns="0" rIns="0">
            <a:spAutoFit/>
          </a:bodyPr>
          <a:lstStyle/>
          <a:p>
            <a:pPr algn="ctr">
              <a:lnSpc>
                <a:spcPts val="4703"/>
              </a:lnSpc>
            </a:pPr>
            <a:r>
              <a:rPr lang="en-US" sz="3359">
                <a:solidFill>
                  <a:srgbClr val="1F244A"/>
                </a:solidFill>
                <a:latin typeface="Open Sans"/>
                <a:ea typeface="Open Sans"/>
                <a:cs typeface="Open Sans"/>
                <a:sym typeface="Open Sans"/>
              </a:rPr>
              <a:t>ALCANCE</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0" y="2298704"/>
            <a:ext cx="18288000" cy="8155876"/>
          </a:xfrm>
          <a:custGeom>
            <a:avLst/>
            <a:gdLst/>
            <a:ahLst/>
            <a:cxnLst/>
            <a:rect r="r" b="b" t="t" l="l"/>
            <a:pathLst>
              <a:path h="8155876" w="18288000">
                <a:moveTo>
                  <a:pt x="0" y="0"/>
                </a:moveTo>
                <a:lnTo>
                  <a:pt x="18288000" y="0"/>
                </a:lnTo>
                <a:lnTo>
                  <a:pt x="18288000" y="8155876"/>
                </a:lnTo>
                <a:lnTo>
                  <a:pt x="0" y="8155876"/>
                </a:lnTo>
                <a:lnTo>
                  <a:pt x="0" y="0"/>
                </a:lnTo>
                <a:close/>
              </a:path>
            </a:pathLst>
          </a:custGeom>
          <a:blipFill>
            <a:blip r:embed="rId3"/>
            <a:stretch>
              <a:fillRect l="0" t="-6338" r="0" b="-6338"/>
            </a:stretch>
          </a:blipFill>
        </p:spPr>
      </p:sp>
      <p:sp>
        <p:nvSpPr>
          <p:cNvPr name="Freeform 4" id="4"/>
          <p:cNvSpPr/>
          <p:nvPr/>
        </p:nvSpPr>
        <p:spPr>
          <a:xfrm flipH="false" flipV="false" rot="0">
            <a:off x="1583871" y="1028700"/>
            <a:ext cx="722602" cy="644923"/>
          </a:xfrm>
          <a:custGeom>
            <a:avLst/>
            <a:gdLst/>
            <a:ahLst/>
            <a:cxnLst/>
            <a:rect r="r" b="b" t="t" l="l"/>
            <a:pathLst>
              <a:path h="644923" w="722602">
                <a:moveTo>
                  <a:pt x="0" y="0"/>
                </a:moveTo>
                <a:lnTo>
                  <a:pt x="722603" y="0"/>
                </a:lnTo>
                <a:lnTo>
                  <a:pt x="722603" y="644923"/>
                </a:lnTo>
                <a:lnTo>
                  <a:pt x="0" y="64492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985509">
            <a:off x="15618525" y="300378"/>
            <a:ext cx="789236" cy="1456644"/>
          </a:xfrm>
          <a:custGeom>
            <a:avLst/>
            <a:gdLst/>
            <a:ahLst/>
            <a:cxnLst/>
            <a:rect r="r" b="b" t="t" l="l"/>
            <a:pathLst>
              <a:path h="1456644" w="789236">
                <a:moveTo>
                  <a:pt x="0" y="0"/>
                </a:moveTo>
                <a:lnTo>
                  <a:pt x="789236" y="0"/>
                </a:lnTo>
                <a:lnTo>
                  <a:pt x="789236" y="1456644"/>
                </a:lnTo>
                <a:lnTo>
                  <a:pt x="0" y="145664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6" id="6"/>
          <p:cNvGrpSpPr/>
          <p:nvPr/>
        </p:nvGrpSpPr>
        <p:grpSpPr>
          <a:xfrm rot="0">
            <a:off x="986237" y="2805408"/>
            <a:ext cx="5833904" cy="1066362"/>
            <a:chOff x="0" y="0"/>
            <a:chExt cx="1536501" cy="280853"/>
          </a:xfrm>
        </p:grpSpPr>
        <p:sp>
          <p:nvSpPr>
            <p:cNvPr name="Freeform 7" id="7"/>
            <p:cNvSpPr/>
            <p:nvPr/>
          </p:nvSpPr>
          <p:spPr>
            <a:xfrm flipH="false" flipV="false" rot="0">
              <a:off x="0" y="0"/>
              <a:ext cx="1536501" cy="280853"/>
            </a:xfrm>
            <a:custGeom>
              <a:avLst/>
              <a:gdLst/>
              <a:ahLst/>
              <a:cxnLst/>
              <a:rect r="r" b="b" t="t" l="l"/>
              <a:pathLst>
                <a:path h="280853" w="1536501">
                  <a:moveTo>
                    <a:pt x="22560" y="0"/>
                  </a:moveTo>
                  <a:lnTo>
                    <a:pt x="1513942" y="0"/>
                  </a:lnTo>
                  <a:cubicBezTo>
                    <a:pt x="1519925" y="0"/>
                    <a:pt x="1525663" y="2377"/>
                    <a:pt x="1529894" y="6608"/>
                  </a:cubicBezTo>
                  <a:cubicBezTo>
                    <a:pt x="1534125" y="10838"/>
                    <a:pt x="1536501" y="16577"/>
                    <a:pt x="1536501" y="22560"/>
                  </a:cubicBezTo>
                  <a:lnTo>
                    <a:pt x="1536501" y="258293"/>
                  </a:lnTo>
                  <a:cubicBezTo>
                    <a:pt x="1536501" y="264276"/>
                    <a:pt x="1534125" y="270014"/>
                    <a:pt x="1529894" y="274245"/>
                  </a:cubicBezTo>
                  <a:cubicBezTo>
                    <a:pt x="1525663" y="278476"/>
                    <a:pt x="1519925" y="280853"/>
                    <a:pt x="1513942" y="280853"/>
                  </a:cubicBezTo>
                  <a:lnTo>
                    <a:pt x="22560" y="280853"/>
                  </a:lnTo>
                  <a:cubicBezTo>
                    <a:pt x="16577" y="280853"/>
                    <a:pt x="10838" y="278476"/>
                    <a:pt x="6608" y="274245"/>
                  </a:cubicBezTo>
                  <a:cubicBezTo>
                    <a:pt x="2377" y="270014"/>
                    <a:pt x="0" y="264276"/>
                    <a:pt x="0" y="258293"/>
                  </a:cubicBezTo>
                  <a:lnTo>
                    <a:pt x="0" y="22560"/>
                  </a:lnTo>
                  <a:cubicBezTo>
                    <a:pt x="0" y="16577"/>
                    <a:pt x="2377" y="10838"/>
                    <a:pt x="6608" y="6608"/>
                  </a:cubicBezTo>
                  <a:cubicBezTo>
                    <a:pt x="10838" y="2377"/>
                    <a:pt x="16577" y="0"/>
                    <a:pt x="22560" y="0"/>
                  </a:cubicBezTo>
                  <a:close/>
                </a:path>
              </a:pathLst>
            </a:custGeom>
            <a:solidFill>
              <a:srgbClr val="C1FF72"/>
            </a:solidFill>
          </p:spPr>
        </p:sp>
        <p:sp>
          <p:nvSpPr>
            <p:cNvPr name="TextBox 8" id="8"/>
            <p:cNvSpPr txBox="true"/>
            <p:nvPr/>
          </p:nvSpPr>
          <p:spPr>
            <a:xfrm>
              <a:off x="0" y="-38100"/>
              <a:ext cx="1536501" cy="318953"/>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0" y="4831246"/>
            <a:ext cx="17385747" cy="5291371"/>
            <a:chOff x="0" y="0"/>
            <a:chExt cx="4578962" cy="1393612"/>
          </a:xfrm>
        </p:grpSpPr>
        <p:sp>
          <p:nvSpPr>
            <p:cNvPr name="Freeform 10" id="10"/>
            <p:cNvSpPr/>
            <p:nvPr/>
          </p:nvSpPr>
          <p:spPr>
            <a:xfrm flipH="false" flipV="false" rot="0">
              <a:off x="0" y="0"/>
              <a:ext cx="4578962" cy="1393612"/>
            </a:xfrm>
            <a:custGeom>
              <a:avLst/>
              <a:gdLst/>
              <a:ahLst/>
              <a:cxnLst/>
              <a:rect r="r" b="b" t="t" l="l"/>
              <a:pathLst>
                <a:path h="1393612" w="4578962">
                  <a:moveTo>
                    <a:pt x="7570" y="0"/>
                  </a:moveTo>
                  <a:lnTo>
                    <a:pt x="4571392" y="0"/>
                  </a:lnTo>
                  <a:cubicBezTo>
                    <a:pt x="4575573" y="0"/>
                    <a:pt x="4578962" y="3389"/>
                    <a:pt x="4578962" y="7570"/>
                  </a:cubicBezTo>
                  <a:lnTo>
                    <a:pt x="4578962" y="1386042"/>
                  </a:lnTo>
                  <a:cubicBezTo>
                    <a:pt x="4578962" y="1390223"/>
                    <a:pt x="4575573" y="1393612"/>
                    <a:pt x="4571392" y="1393612"/>
                  </a:cubicBezTo>
                  <a:lnTo>
                    <a:pt x="7570" y="1393612"/>
                  </a:lnTo>
                  <a:cubicBezTo>
                    <a:pt x="3389" y="1393612"/>
                    <a:pt x="0" y="1390223"/>
                    <a:pt x="0" y="1386042"/>
                  </a:cubicBezTo>
                  <a:lnTo>
                    <a:pt x="0" y="7570"/>
                  </a:lnTo>
                  <a:cubicBezTo>
                    <a:pt x="0" y="3389"/>
                    <a:pt x="3389" y="0"/>
                    <a:pt x="7570" y="0"/>
                  </a:cubicBezTo>
                  <a:close/>
                </a:path>
              </a:pathLst>
            </a:custGeom>
            <a:solidFill>
              <a:srgbClr val="C1FF72"/>
            </a:solidFill>
          </p:spPr>
        </p:sp>
        <p:sp>
          <p:nvSpPr>
            <p:cNvPr name="TextBox 11" id="11"/>
            <p:cNvSpPr txBox="true"/>
            <p:nvPr/>
          </p:nvSpPr>
          <p:spPr>
            <a:xfrm>
              <a:off x="0" y="-66675"/>
              <a:ext cx="4578962" cy="1460287"/>
            </a:xfrm>
            <a:prstGeom prst="rect">
              <a:avLst/>
            </a:prstGeom>
          </p:spPr>
          <p:txBody>
            <a:bodyPr anchor="ctr" rtlCol="false" tIns="50800" lIns="50800" bIns="50800" rIns="50800"/>
            <a:lstStyle/>
            <a:p>
              <a:pPr algn="ctr">
                <a:lnSpc>
                  <a:spcPts val="4619"/>
                </a:lnSpc>
              </a:pPr>
              <a:r>
                <a:rPr lang="en-US" sz="3299" b="true">
                  <a:solidFill>
                    <a:srgbClr val="000000"/>
                  </a:solidFill>
                  <a:latin typeface="Open Sans Bold"/>
                  <a:ea typeface="Open Sans Bold"/>
                  <a:cs typeface="Open Sans Bold"/>
                  <a:sym typeface="Open Sans Bold"/>
                </a:rPr>
                <a:t>EXCLUYE:</a:t>
              </a:r>
            </a:p>
            <a:p>
              <a:pPr algn="ctr">
                <a:lnSpc>
                  <a:spcPts val="4619"/>
                </a:lnSpc>
              </a:pPr>
              <a:r>
                <a:rPr lang="en-US" sz="3299" b="true">
                  <a:solidFill>
                    <a:srgbClr val="000000"/>
                  </a:solidFill>
                  <a:latin typeface="Open Sans Bold"/>
                  <a:ea typeface="Open Sans Bold"/>
                  <a:cs typeface="Open Sans Bold"/>
                  <a:sym typeface="Open Sans Bold"/>
                </a:rPr>
                <a:t>1.-La modificación o desarrollo de la plataforma institucional de tutorías</a:t>
              </a:r>
            </a:p>
            <a:p>
              <a:pPr algn="ctr">
                <a:lnSpc>
                  <a:spcPts val="4619"/>
                </a:lnSpc>
              </a:pPr>
              <a:r>
                <a:rPr lang="en-US" sz="3299" b="true">
                  <a:solidFill>
                    <a:srgbClr val="000000"/>
                  </a:solidFill>
                  <a:latin typeface="Open Sans Bold"/>
                  <a:ea typeface="Open Sans Bold"/>
                  <a:cs typeface="Open Sans Bold"/>
                  <a:sym typeface="Open Sans Bold"/>
                </a:rPr>
                <a:t>2.-La gestión de las sesiones de tutoría en sí (contenido, metodología)</a:t>
              </a:r>
            </a:p>
            <a:p>
              <a:pPr algn="ctr">
                <a:lnSpc>
                  <a:spcPts val="4619"/>
                </a:lnSpc>
              </a:pPr>
              <a:r>
                <a:rPr lang="en-US" sz="3299" b="true">
                  <a:solidFill>
                    <a:srgbClr val="000000"/>
                  </a:solidFill>
                  <a:latin typeface="Open Sans Bold"/>
                  <a:ea typeface="Open Sans Bold"/>
                  <a:cs typeface="Open Sans Bold"/>
                  <a:sym typeface="Open Sans Bold"/>
                </a:rPr>
                <a:t>3.-La evaluación del desempeño de los tutores</a:t>
              </a:r>
            </a:p>
            <a:p>
              <a:pPr algn="ctr">
                <a:lnSpc>
                  <a:spcPts val="3219"/>
                </a:lnSpc>
              </a:pPr>
            </a:p>
            <a:p>
              <a:pPr algn="ctr">
                <a:lnSpc>
                  <a:spcPts val="4619"/>
                </a:lnSpc>
              </a:pPr>
            </a:p>
          </p:txBody>
        </p:sp>
      </p:grpSp>
      <p:sp>
        <p:nvSpPr>
          <p:cNvPr name="Freeform 12" id="12"/>
          <p:cNvSpPr/>
          <p:nvPr/>
        </p:nvSpPr>
        <p:spPr>
          <a:xfrm flipH="false" flipV="false" rot="0">
            <a:off x="12046351" y="1028700"/>
            <a:ext cx="2795442" cy="3178088"/>
          </a:xfrm>
          <a:custGeom>
            <a:avLst/>
            <a:gdLst/>
            <a:ahLst/>
            <a:cxnLst/>
            <a:rect r="r" b="b" t="t" l="l"/>
            <a:pathLst>
              <a:path h="3178088" w="2795442">
                <a:moveTo>
                  <a:pt x="0" y="0"/>
                </a:moveTo>
                <a:lnTo>
                  <a:pt x="2795442" y="0"/>
                </a:lnTo>
                <a:lnTo>
                  <a:pt x="2795442" y="3178088"/>
                </a:lnTo>
                <a:lnTo>
                  <a:pt x="0" y="3178088"/>
                </a:lnTo>
                <a:lnTo>
                  <a:pt x="0" y="0"/>
                </a:lnTo>
                <a:close/>
              </a:path>
            </a:pathLst>
          </a:custGeom>
          <a:blipFill>
            <a:blip r:embed="rId8"/>
            <a:stretch>
              <a:fillRect l="0" t="0" r="0" b="0"/>
            </a:stretch>
          </a:blipFill>
        </p:spPr>
      </p:sp>
      <p:sp>
        <p:nvSpPr>
          <p:cNvPr name="TextBox 13" id="13"/>
          <p:cNvSpPr txBox="true"/>
          <p:nvPr/>
        </p:nvSpPr>
        <p:spPr>
          <a:xfrm rot="0">
            <a:off x="3477731" y="471252"/>
            <a:ext cx="10779698" cy="1367630"/>
          </a:xfrm>
          <a:prstGeom prst="rect">
            <a:avLst/>
          </a:prstGeom>
        </p:spPr>
        <p:txBody>
          <a:bodyPr anchor="t" rtlCol="false" tIns="0" lIns="0" bIns="0" rIns="0">
            <a:spAutoFit/>
          </a:bodyPr>
          <a:lstStyle/>
          <a:p>
            <a:pPr algn="ctr" marL="0" indent="0" lvl="0">
              <a:lnSpc>
                <a:spcPts val="8337"/>
              </a:lnSpc>
              <a:spcBef>
                <a:spcPct val="0"/>
              </a:spcBef>
            </a:pPr>
            <a:r>
              <a:rPr lang="en-US" sz="10421">
                <a:solidFill>
                  <a:srgbClr val="1F244A"/>
                </a:solidFill>
                <a:latin typeface="Mango AC"/>
                <a:ea typeface="Mango AC"/>
                <a:cs typeface="Mango AC"/>
                <a:sym typeface="Mango AC"/>
              </a:rPr>
              <a:t>PROYECTO </a:t>
            </a:r>
          </a:p>
        </p:txBody>
      </p:sp>
      <p:sp>
        <p:nvSpPr>
          <p:cNvPr name="TextBox 14" id="14"/>
          <p:cNvSpPr txBox="true"/>
          <p:nvPr/>
        </p:nvSpPr>
        <p:spPr>
          <a:xfrm rot="0">
            <a:off x="419768" y="3009778"/>
            <a:ext cx="6966841" cy="581424"/>
          </a:xfrm>
          <a:prstGeom prst="rect">
            <a:avLst/>
          </a:prstGeom>
        </p:spPr>
        <p:txBody>
          <a:bodyPr anchor="t" rtlCol="false" tIns="0" lIns="0" bIns="0" rIns="0">
            <a:spAutoFit/>
          </a:bodyPr>
          <a:lstStyle/>
          <a:p>
            <a:pPr algn="ctr">
              <a:lnSpc>
                <a:spcPts val="4703"/>
              </a:lnSpc>
            </a:pPr>
            <a:r>
              <a:rPr lang="en-US" sz="3359">
                <a:solidFill>
                  <a:srgbClr val="1F244A"/>
                </a:solidFill>
                <a:latin typeface="Open Sans"/>
                <a:ea typeface="Open Sans"/>
                <a:cs typeface="Open Sans"/>
                <a:sym typeface="Open Sans"/>
              </a:rPr>
              <a:t>ALCANCE</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0" y="2298704"/>
            <a:ext cx="18288000" cy="8155876"/>
          </a:xfrm>
          <a:custGeom>
            <a:avLst/>
            <a:gdLst/>
            <a:ahLst/>
            <a:cxnLst/>
            <a:rect r="r" b="b" t="t" l="l"/>
            <a:pathLst>
              <a:path h="8155876" w="18288000">
                <a:moveTo>
                  <a:pt x="0" y="0"/>
                </a:moveTo>
                <a:lnTo>
                  <a:pt x="18288000" y="0"/>
                </a:lnTo>
                <a:lnTo>
                  <a:pt x="18288000" y="8155876"/>
                </a:lnTo>
                <a:lnTo>
                  <a:pt x="0" y="8155876"/>
                </a:lnTo>
                <a:lnTo>
                  <a:pt x="0" y="0"/>
                </a:lnTo>
                <a:close/>
              </a:path>
            </a:pathLst>
          </a:custGeom>
          <a:blipFill>
            <a:blip r:embed="rId3"/>
            <a:stretch>
              <a:fillRect l="0" t="-6338" r="0" b="-6338"/>
            </a:stretch>
          </a:blipFill>
        </p:spPr>
      </p:sp>
      <p:sp>
        <p:nvSpPr>
          <p:cNvPr name="Freeform 4" id="4"/>
          <p:cNvSpPr/>
          <p:nvPr/>
        </p:nvSpPr>
        <p:spPr>
          <a:xfrm flipH="false" flipV="false" rot="0">
            <a:off x="1583871" y="1028700"/>
            <a:ext cx="722602" cy="644923"/>
          </a:xfrm>
          <a:custGeom>
            <a:avLst/>
            <a:gdLst/>
            <a:ahLst/>
            <a:cxnLst/>
            <a:rect r="r" b="b" t="t" l="l"/>
            <a:pathLst>
              <a:path h="644923" w="722602">
                <a:moveTo>
                  <a:pt x="0" y="0"/>
                </a:moveTo>
                <a:lnTo>
                  <a:pt x="722603" y="0"/>
                </a:lnTo>
                <a:lnTo>
                  <a:pt x="722603" y="644923"/>
                </a:lnTo>
                <a:lnTo>
                  <a:pt x="0" y="64492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985509">
            <a:off x="15618525" y="300378"/>
            <a:ext cx="789236" cy="1456644"/>
          </a:xfrm>
          <a:custGeom>
            <a:avLst/>
            <a:gdLst/>
            <a:ahLst/>
            <a:cxnLst/>
            <a:rect r="r" b="b" t="t" l="l"/>
            <a:pathLst>
              <a:path h="1456644" w="789236">
                <a:moveTo>
                  <a:pt x="0" y="0"/>
                </a:moveTo>
                <a:lnTo>
                  <a:pt x="789236" y="0"/>
                </a:lnTo>
                <a:lnTo>
                  <a:pt x="789236" y="1456644"/>
                </a:lnTo>
                <a:lnTo>
                  <a:pt x="0" y="145664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6" id="6"/>
          <p:cNvGrpSpPr/>
          <p:nvPr/>
        </p:nvGrpSpPr>
        <p:grpSpPr>
          <a:xfrm rot="0">
            <a:off x="560779" y="2322145"/>
            <a:ext cx="5833904" cy="1066362"/>
            <a:chOff x="0" y="0"/>
            <a:chExt cx="1536501" cy="280853"/>
          </a:xfrm>
        </p:grpSpPr>
        <p:sp>
          <p:nvSpPr>
            <p:cNvPr name="Freeform 7" id="7"/>
            <p:cNvSpPr/>
            <p:nvPr/>
          </p:nvSpPr>
          <p:spPr>
            <a:xfrm flipH="false" flipV="false" rot="0">
              <a:off x="0" y="0"/>
              <a:ext cx="1536501" cy="280853"/>
            </a:xfrm>
            <a:custGeom>
              <a:avLst/>
              <a:gdLst/>
              <a:ahLst/>
              <a:cxnLst/>
              <a:rect r="r" b="b" t="t" l="l"/>
              <a:pathLst>
                <a:path h="280853" w="1536501">
                  <a:moveTo>
                    <a:pt x="22560" y="0"/>
                  </a:moveTo>
                  <a:lnTo>
                    <a:pt x="1513942" y="0"/>
                  </a:lnTo>
                  <a:cubicBezTo>
                    <a:pt x="1519925" y="0"/>
                    <a:pt x="1525663" y="2377"/>
                    <a:pt x="1529894" y="6608"/>
                  </a:cubicBezTo>
                  <a:cubicBezTo>
                    <a:pt x="1534125" y="10838"/>
                    <a:pt x="1536501" y="16577"/>
                    <a:pt x="1536501" y="22560"/>
                  </a:cubicBezTo>
                  <a:lnTo>
                    <a:pt x="1536501" y="258293"/>
                  </a:lnTo>
                  <a:cubicBezTo>
                    <a:pt x="1536501" y="264276"/>
                    <a:pt x="1534125" y="270014"/>
                    <a:pt x="1529894" y="274245"/>
                  </a:cubicBezTo>
                  <a:cubicBezTo>
                    <a:pt x="1525663" y="278476"/>
                    <a:pt x="1519925" y="280853"/>
                    <a:pt x="1513942" y="280853"/>
                  </a:cubicBezTo>
                  <a:lnTo>
                    <a:pt x="22560" y="280853"/>
                  </a:lnTo>
                  <a:cubicBezTo>
                    <a:pt x="16577" y="280853"/>
                    <a:pt x="10838" y="278476"/>
                    <a:pt x="6608" y="274245"/>
                  </a:cubicBezTo>
                  <a:cubicBezTo>
                    <a:pt x="2377" y="270014"/>
                    <a:pt x="0" y="264276"/>
                    <a:pt x="0" y="258293"/>
                  </a:cubicBezTo>
                  <a:lnTo>
                    <a:pt x="0" y="22560"/>
                  </a:lnTo>
                  <a:cubicBezTo>
                    <a:pt x="0" y="16577"/>
                    <a:pt x="2377" y="10838"/>
                    <a:pt x="6608" y="6608"/>
                  </a:cubicBezTo>
                  <a:cubicBezTo>
                    <a:pt x="10838" y="2377"/>
                    <a:pt x="16577" y="0"/>
                    <a:pt x="22560" y="0"/>
                  </a:cubicBezTo>
                  <a:close/>
                </a:path>
              </a:pathLst>
            </a:custGeom>
            <a:gradFill rotWithShape="true">
              <a:gsLst>
                <a:gs pos="0">
                  <a:srgbClr val="7AF6EE">
                    <a:alpha val="100000"/>
                  </a:srgbClr>
                </a:gs>
                <a:gs pos="100000">
                  <a:srgbClr val="EAFFFE">
                    <a:alpha val="100000"/>
                  </a:srgbClr>
                </a:gs>
              </a:gsLst>
              <a:lin ang="5400000"/>
            </a:gradFill>
          </p:spPr>
        </p:sp>
        <p:sp>
          <p:nvSpPr>
            <p:cNvPr name="TextBox 8" id="8"/>
            <p:cNvSpPr txBox="true"/>
            <p:nvPr/>
          </p:nvSpPr>
          <p:spPr>
            <a:xfrm>
              <a:off x="0" y="-38100"/>
              <a:ext cx="1536501" cy="318953"/>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0" y="3871771"/>
            <a:ext cx="18288000" cy="6250847"/>
            <a:chOff x="0" y="0"/>
            <a:chExt cx="4816593" cy="1646313"/>
          </a:xfrm>
        </p:grpSpPr>
        <p:sp>
          <p:nvSpPr>
            <p:cNvPr name="Freeform 10" id="10"/>
            <p:cNvSpPr/>
            <p:nvPr/>
          </p:nvSpPr>
          <p:spPr>
            <a:xfrm flipH="false" flipV="false" rot="0">
              <a:off x="0" y="0"/>
              <a:ext cx="4816592" cy="1646313"/>
            </a:xfrm>
            <a:custGeom>
              <a:avLst/>
              <a:gdLst/>
              <a:ahLst/>
              <a:cxnLst/>
              <a:rect r="r" b="b" t="t" l="l"/>
              <a:pathLst>
                <a:path h="1646313" w="4816592">
                  <a:moveTo>
                    <a:pt x="7197" y="0"/>
                  </a:moveTo>
                  <a:lnTo>
                    <a:pt x="4809396" y="0"/>
                  </a:lnTo>
                  <a:cubicBezTo>
                    <a:pt x="4811304" y="0"/>
                    <a:pt x="4813135" y="758"/>
                    <a:pt x="4814484" y="2108"/>
                  </a:cubicBezTo>
                  <a:cubicBezTo>
                    <a:pt x="4815834" y="3457"/>
                    <a:pt x="4816592" y="5288"/>
                    <a:pt x="4816592" y="7197"/>
                  </a:cubicBezTo>
                  <a:lnTo>
                    <a:pt x="4816592" y="1639117"/>
                  </a:lnTo>
                  <a:cubicBezTo>
                    <a:pt x="4816592" y="1643091"/>
                    <a:pt x="4813371" y="1646313"/>
                    <a:pt x="4809396" y="1646313"/>
                  </a:cubicBezTo>
                  <a:lnTo>
                    <a:pt x="7197" y="1646313"/>
                  </a:lnTo>
                  <a:cubicBezTo>
                    <a:pt x="3222" y="1646313"/>
                    <a:pt x="0" y="1643091"/>
                    <a:pt x="0" y="1639117"/>
                  </a:cubicBezTo>
                  <a:lnTo>
                    <a:pt x="0" y="7197"/>
                  </a:lnTo>
                  <a:cubicBezTo>
                    <a:pt x="0" y="3222"/>
                    <a:pt x="3222" y="0"/>
                    <a:pt x="7197" y="0"/>
                  </a:cubicBezTo>
                  <a:close/>
                </a:path>
              </a:pathLst>
            </a:custGeom>
            <a:gradFill rotWithShape="true">
              <a:gsLst>
                <a:gs pos="0">
                  <a:srgbClr val="7AF6EE">
                    <a:alpha val="100000"/>
                  </a:srgbClr>
                </a:gs>
                <a:gs pos="100000">
                  <a:srgbClr val="EAFFFE">
                    <a:alpha val="100000"/>
                  </a:srgbClr>
                </a:gs>
              </a:gsLst>
              <a:lin ang="5400000"/>
            </a:gradFill>
          </p:spPr>
        </p:sp>
        <p:sp>
          <p:nvSpPr>
            <p:cNvPr name="TextBox 11" id="11"/>
            <p:cNvSpPr txBox="true"/>
            <p:nvPr/>
          </p:nvSpPr>
          <p:spPr>
            <a:xfrm>
              <a:off x="0" y="-66675"/>
              <a:ext cx="4816593" cy="1712988"/>
            </a:xfrm>
            <a:prstGeom prst="rect">
              <a:avLst/>
            </a:prstGeom>
          </p:spPr>
          <p:txBody>
            <a:bodyPr anchor="ctr" rtlCol="false" tIns="50800" lIns="50800" bIns="50800" rIns="50800"/>
            <a:lstStyle/>
            <a:p>
              <a:pPr algn="ctr">
                <a:lnSpc>
                  <a:spcPts val="4619"/>
                </a:lnSpc>
              </a:pPr>
            </a:p>
            <a:p>
              <a:pPr algn="ctr">
                <a:lnSpc>
                  <a:spcPts val="3219"/>
                </a:lnSpc>
              </a:pPr>
            </a:p>
            <a:p>
              <a:pPr algn="ctr">
                <a:lnSpc>
                  <a:spcPts val="4619"/>
                </a:lnSpc>
              </a:pPr>
            </a:p>
          </p:txBody>
        </p:sp>
      </p:grpSp>
      <p:sp>
        <p:nvSpPr>
          <p:cNvPr name="Freeform 12" id="12"/>
          <p:cNvSpPr/>
          <p:nvPr/>
        </p:nvSpPr>
        <p:spPr>
          <a:xfrm flipH="false" flipV="false" rot="0">
            <a:off x="12633245" y="413114"/>
            <a:ext cx="2795442" cy="3178088"/>
          </a:xfrm>
          <a:custGeom>
            <a:avLst/>
            <a:gdLst/>
            <a:ahLst/>
            <a:cxnLst/>
            <a:rect r="r" b="b" t="t" l="l"/>
            <a:pathLst>
              <a:path h="3178088" w="2795442">
                <a:moveTo>
                  <a:pt x="0" y="0"/>
                </a:moveTo>
                <a:lnTo>
                  <a:pt x="2795442" y="0"/>
                </a:lnTo>
                <a:lnTo>
                  <a:pt x="2795442" y="3178087"/>
                </a:lnTo>
                <a:lnTo>
                  <a:pt x="0" y="3178087"/>
                </a:lnTo>
                <a:lnTo>
                  <a:pt x="0" y="0"/>
                </a:lnTo>
                <a:close/>
              </a:path>
            </a:pathLst>
          </a:custGeom>
          <a:blipFill>
            <a:blip r:embed="rId8"/>
            <a:stretch>
              <a:fillRect l="0" t="0" r="0" b="0"/>
            </a:stretch>
          </a:blipFill>
        </p:spPr>
      </p:sp>
      <p:sp>
        <p:nvSpPr>
          <p:cNvPr name="TextBox 13" id="13"/>
          <p:cNvSpPr txBox="true"/>
          <p:nvPr/>
        </p:nvSpPr>
        <p:spPr>
          <a:xfrm rot="0">
            <a:off x="3477731" y="471252"/>
            <a:ext cx="10779698" cy="1367630"/>
          </a:xfrm>
          <a:prstGeom prst="rect">
            <a:avLst/>
          </a:prstGeom>
        </p:spPr>
        <p:txBody>
          <a:bodyPr anchor="t" rtlCol="false" tIns="0" lIns="0" bIns="0" rIns="0">
            <a:spAutoFit/>
          </a:bodyPr>
          <a:lstStyle/>
          <a:p>
            <a:pPr algn="ctr" marL="0" indent="0" lvl="0">
              <a:lnSpc>
                <a:spcPts val="8337"/>
              </a:lnSpc>
              <a:spcBef>
                <a:spcPct val="0"/>
              </a:spcBef>
            </a:pPr>
            <a:r>
              <a:rPr lang="en-US" sz="10421">
                <a:solidFill>
                  <a:srgbClr val="1F244A"/>
                </a:solidFill>
                <a:latin typeface="Mango AC"/>
                <a:ea typeface="Mango AC"/>
                <a:cs typeface="Mango AC"/>
                <a:sym typeface="Mango AC"/>
              </a:rPr>
              <a:t>PROYECTO </a:t>
            </a:r>
          </a:p>
        </p:txBody>
      </p:sp>
      <p:sp>
        <p:nvSpPr>
          <p:cNvPr name="TextBox 14" id="14"/>
          <p:cNvSpPr txBox="true"/>
          <p:nvPr/>
        </p:nvSpPr>
        <p:spPr>
          <a:xfrm rot="0">
            <a:off x="0" y="2526514"/>
            <a:ext cx="6966841" cy="581424"/>
          </a:xfrm>
          <a:prstGeom prst="rect">
            <a:avLst/>
          </a:prstGeom>
        </p:spPr>
        <p:txBody>
          <a:bodyPr anchor="t" rtlCol="false" tIns="0" lIns="0" bIns="0" rIns="0">
            <a:spAutoFit/>
          </a:bodyPr>
          <a:lstStyle/>
          <a:p>
            <a:pPr algn="ctr">
              <a:lnSpc>
                <a:spcPts val="4703"/>
              </a:lnSpc>
            </a:pPr>
            <a:r>
              <a:rPr lang="en-US" sz="3359">
                <a:solidFill>
                  <a:srgbClr val="1F244A"/>
                </a:solidFill>
                <a:latin typeface="Open Sans"/>
                <a:ea typeface="Open Sans"/>
                <a:cs typeface="Open Sans"/>
                <a:sym typeface="Open Sans"/>
              </a:rPr>
              <a:t>ESTRATEGIA</a:t>
            </a:r>
          </a:p>
        </p:txBody>
      </p:sp>
      <p:sp>
        <p:nvSpPr>
          <p:cNvPr name="TextBox 15" id="15"/>
          <p:cNvSpPr txBox="true"/>
          <p:nvPr/>
        </p:nvSpPr>
        <p:spPr>
          <a:xfrm rot="0">
            <a:off x="94595" y="5479059"/>
            <a:ext cx="18098810" cy="2960070"/>
          </a:xfrm>
          <a:prstGeom prst="rect">
            <a:avLst/>
          </a:prstGeom>
        </p:spPr>
        <p:txBody>
          <a:bodyPr anchor="t" rtlCol="false" tIns="0" lIns="0" bIns="0" rIns="0">
            <a:spAutoFit/>
          </a:bodyPr>
          <a:lstStyle/>
          <a:p>
            <a:pPr algn="ctr">
              <a:lnSpc>
                <a:spcPts val="4710"/>
              </a:lnSpc>
            </a:pPr>
            <a:r>
              <a:rPr lang="en-US" sz="3364">
                <a:solidFill>
                  <a:srgbClr val="1F244A"/>
                </a:solidFill>
                <a:latin typeface="Open Sans"/>
                <a:ea typeface="Open Sans"/>
                <a:cs typeface="Open Sans"/>
                <a:sym typeface="Open Sans"/>
              </a:rPr>
              <a:t>La estrate</a:t>
            </a:r>
            <a:r>
              <a:rPr lang="en-US" sz="3364">
                <a:solidFill>
                  <a:srgbClr val="1F244A"/>
                </a:solidFill>
                <a:latin typeface="Open Sans"/>
                <a:ea typeface="Open Sans"/>
                <a:cs typeface="Open Sans"/>
                <a:sym typeface="Open Sans"/>
              </a:rPr>
              <a:t>gia central es la hibridación de canales de bajo costo y alta penetración (QR + Redes Sociales) como ayuda a  el canal oficial institucional (correo electrónico), supervisada por un protocolo claro que prioriza la inmediatez y la claridad  y asi lograr bajar la mitigacion y riesgos de saturación y desinformación mediante reglas estrictas de uso y administración centralizada el cual se tenga control total </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0" y="2322145"/>
            <a:ext cx="18288000" cy="8155876"/>
          </a:xfrm>
          <a:custGeom>
            <a:avLst/>
            <a:gdLst/>
            <a:ahLst/>
            <a:cxnLst/>
            <a:rect r="r" b="b" t="t" l="l"/>
            <a:pathLst>
              <a:path h="8155876" w="18288000">
                <a:moveTo>
                  <a:pt x="0" y="0"/>
                </a:moveTo>
                <a:lnTo>
                  <a:pt x="18288000" y="0"/>
                </a:lnTo>
                <a:lnTo>
                  <a:pt x="18288000" y="8155877"/>
                </a:lnTo>
                <a:lnTo>
                  <a:pt x="0" y="8155877"/>
                </a:lnTo>
                <a:lnTo>
                  <a:pt x="0" y="0"/>
                </a:lnTo>
                <a:close/>
              </a:path>
            </a:pathLst>
          </a:custGeom>
          <a:blipFill>
            <a:blip r:embed="rId3"/>
            <a:stretch>
              <a:fillRect l="0" t="-6338" r="0" b="-6338"/>
            </a:stretch>
          </a:blipFill>
        </p:spPr>
      </p:sp>
      <p:sp>
        <p:nvSpPr>
          <p:cNvPr name="Freeform 4" id="4"/>
          <p:cNvSpPr/>
          <p:nvPr/>
        </p:nvSpPr>
        <p:spPr>
          <a:xfrm flipH="false" flipV="false" rot="0">
            <a:off x="1583871" y="1028700"/>
            <a:ext cx="722602" cy="644923"/>
          </a:xfrm>
          <a:custGeom>
            <a:avLst/>
            <a:gdLst/>
            <a:ahLst/>
            <a:cxnLst/>
            <a:rect r="r" b="b" t="t" l="l"/>
            <a:pathLst>
              <a:path h="644923" w="722602">
                <a:moveTo>
                  <a:pt x="0" y="0"/>
                </a:moveTo>
                <a:lnTo>
                  <a:pt x="722603" y="0"/>
                </a:lnTo>
                <a:lnTo>
                  <a:pt x="722603" y="644923"/>
                </a:lnTo>
                <a:lnTo>
                  <a:pt x="0" y="64492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985509">
            <a:off x="15618525" y="300378"/>
            <a:ext cx="789236" cy="1456644"/>
          </a:xfrm>
          <a:custGeom>
            <a:avLst/>
            <a:gdLst/>
            <a:ahLst/>
            <a:cxnLst/>
            <a:rect r="r" b="b" t="t" l="l"/>
            <a:pathLst>
              <a:path h="1456644" w="789236">
                <a:moveTo>
                  <a:pt x="0" y="0"/>
                </a:moveTo>
                <a:lnTo>
                  <a:pt x="789236" y="0"/>
                </a:lnTo>
                <a:lnTo>
                  <a:pt x="789236" y="1456644"/>
                </a:lnTo>
                <a:lnTo>
                  <a:pt x="0" y="145664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6" id="6"/>
          <p:cNvGrpSpPr/>
          <p:nvPr/>
        </p:nvGrpSpPr>
        <p:grpSpPr>
          <a:xfrm rot="0">
            <a:off x="4735532" y="1788964"/>
            <a:ext cx="5833904" cy="1066362"/>
            <a:chOff x="0" y="0"/>
            <a:chExt cx="1536501" cy="280853"/>
          </a:xfrm>
        </p:grpSpPr>
        <p:sp>
          <p:nvSpPr>
            <p:cNvPr name="Freeform 7" id="7"/>
            <p:cNvSpPr/>
            <p:nvPr/>
          </p:nvSpPr>
          <p:spPr>
            <a:xfrm flipH="false" flipV="false" rot="0">
              <a:off x="0" y="0"/>
              <a:ext cx="1536501" cy="280853"/>
            </a:xfrm>
            <a:custGeom>
              <a:avLst/>
              <a:gdLst/>
              <a:ahLst/>
              <a:cxnLst/>
              <a:rect r="r" b="b" t="t" l="l"/>
              <a:pathLst>
                <a:path h="280853" w="1536501">
                  <a:moveTo>
                    <a:pt x="22560" y="0"/>
                  </a:moveTo>
                  <a:lnTo>
                    <a:pt x="1513942" y="0"/>
                  </a:lnTo>
                  <a:cubicBezTo>
                    <a:pt x="1519925" y="0"/>
                    <a:pt x="1525663" y="2377"/>
                    <a:pt x="1529894" y="6608"/>
                  </a:cubicBezTo>
                  <a:cubicBezTo>
                    <a:pt x="1534125" y="10838"/>
                    <a:pt x="1536501" y="16577"/>
                    <a:pt x="1536501" y="22560"/>
                  </a:cubicBezTo>
                  <a:lnTo>
                    <a:pt x="1536501" y="258293"/>
                  </a:lnTo>
                  <a:cubicBezTo>
                    <a:pt x="1536501" y="264276"/>
                    <a:pt x="1534125" y="270014"/>
                    <a:pt x="1529894" y="274245"/>
                  </a:cubicBezTo>
                  <a:cubicBezTo>
                    <a:pt x="1525663" y="278476"/>
                    <a:pt x="1519925" y="280853"/>
                    <a:pt x="1513942" y="280853"/>
                  </a:cubicBezTo>
                  <a:lnTo>
                    <a:pt x="22560" y="280853"/>
                  </a:lnTo>
                  <a:cubicBezTo>
                    <a:pt x="16577" y="280853"/>
                    <a:pt x="10838" y="278476"/>
                    <a:pt x="6608" y="274245"/>
                  </a:cubicBezTo>
                  <a:cubicBezTo>
                    <a:pt x="2377" y="270014"/>
                    <a:pt x="0" y="264276"/>
                    <a:pt x="0" y="258293"/>
                  </a:cubicBezTo>
                  <a:lnTo>
                    <a:pt x="0" y="22560"/>
                  </a:lnTo>
                  <a:cubicBezTo>
                    <a:pt x="0" y="16577"/>
                    <a:pt x="2377" y="10838"/>
                    <a:pt x="6608" y="6608"/>
                  </a:cubicBezTo>
                  <a:cubicBezTo>
                    <a:pt x="10838" y="2377"/>
                    <a:pt x="16577" y="0"/>
                    <a:pt x="22560" y="0"/>
                  </a:cubicBezTo>
                  <a:close/>
                </a:path>
              </a:pathLst>
            </a:custGeom>
            <a:solidFill>
              <a:srgbClr val="E93727"/>
            </a:solidFill>
          </p:spPr>
        </p:sp>
        <p:sp>
          <p:nvSpPr>
            <p:cNvPr name="TextBox 8" id="8"/>
            <p:cNvSpPr txBox="true"/>
            <p:nvPr/>
          </p:nvSpPr>
          <p:spPr>
            <a:xfrm>
              <a:off x="0" y="-38100"/>
              <a:ext cx="1536501" cy="318953"/>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945734" y="4022177"/>
            <a:ext cx="14680834" cy="1739677"/>
            <a:chOff x="0" y="0"/>
            <a:chExt cx="3866557" cy="458186"/>
          </a:xfrm>
        </p:grpSpPr>
        <p:sp>
          <p:nvSpPr>
            <p:cNvPr name="Freeform 10" id="10"/>
            <p:cNvSpPr/>
            <p:nvPr/>
          </p:nvSpPr>
          <p:spPr>
            <a:xfrm flipH="false" flipV="false" rot="0">
              <a:off x="0" y="0"/>
              <a:ext cx="3866557" cy="458187"/>
            </a:xfrm>
            <a:custGeom>
              <a:avLst/>
              <a:gdLst/>
              <a:ahLst/>
              <a:cxnLst/>
              <a:rect r="r" b="b" t="t" l="l"/>
              <a:pathLst>
                <a:path h="458187" w="3866557">
                  <a:moveTo>
                    <a:pt x="8965" y="0"/>
                  </a:moveTo>
                  <a:lnTo>
                    <a:pt x="3857592" y="0"/>
                  </a:lnTo>
                  <a:cubicBezTo>
                    <a:pt x="3859970" y="0"/>
                    <a:pt x="3862250" y="945"/>
                    <a:pt x="3863931" y="2626"/>
                  </a:cubicBezTo>
                  <a:cubicBezTo>
                    <a:pt x="3865612" y="4307"/>
                    <a:pt x="3866557" y="6587"/>
                    <a:pt x="3866557" y="8965"/>
                  </a:cubicBezTo>
                  <a:lnTo>
                    <a:pt x="3866557" y="449222"/>
                  </a:lnTo>
                  <a:cubicBezTo>
                    <a:pt x="3866557" y="451599"/>
                    <a:pt x="3865612" y="453880"/>
                    <a:pt x="3863931" y="455561"/>
                  </a:cubicBezTo>
                  <a:cubicBezTo>
                    <a:pt x="3862250" y="457242"/>
                    <a:pt x="3859970" y="458187"/>
                    <a:pt x="3857592" y="458187"/>
                  </a:cubicBezTo>
                  <a:lnTo>
                    <a:pt x="8965" y="458187"/>
                  </a:lnTo>
                  <a:cubicBezTo>
                    <a:pt x="6587" y="458187"/>
                    <a:pt x="4307" y="457242"/>
                    <a:pt x="2626" y="455561"/>
                  </a:cubicBezTo>
                  <a:cubicBezTo>
                    <a:pt x="945" y="453880"/>
                    <a:pt x="0" y="451599"/>
                    <a:pt x="0" y="449222"/>
                  </a:cubicBezTo>
                  <a:lnTo>
                    <a:pt x="0" y="8965"/>
                  </a:lnTo>
                  <a:cubicBezTo>
                    <a:pt x="0" y="6587"/>
                    <a:pt x="945" y="4307"/>
                    <a:pt x="2626" y="2626"/>
                  </a:cubicBezTo>
                  <a:cubicBezTo>
                    <a:pt x="4307" y="945"/>
                    <a:pt x="6587" y="0"/>
                    <a:pt x="8965" y="0"/>
                  </a:cubicBezTo>
                  <a:close/>
                </a:path>
              </a:pathLst>
            </a:custGeom>
            <a:solidFill>
              <a:srgbClr val="E93727"/>
            </a:solidFill>
          </p:spPr>
        </p:sp>
        <p:sp>
          <p:nvSpPr>
            <p:cNvPr name="TextBox 11" id="11"/>
            <p:cNvSpPr txBox="true"/>
            <p:nvPr/>
          </p:nvSpPr>
          <p:spPr>
            <a:xfrm>
              <a:off x="0" y="-66675"/>
              <a:ext cx="3866557" cy="524861"/>
            </a:xfrm>
            <a:prstGeom prst="rect">
              <a:avLst/>
            </a:prstGeom>
          </p:spPr>
          <p:txBody>
            <a:bodyPr anchor="ctr" rtlCol="false" tIns="50800" lIns="50800" bIns="50800" rIns="50800"/>
            <a:lstStyle/>
            <a:p>
              <a:pPr algn="ctr">
                <a:lnSpc>
                  <a:spcPts val="4619"/>
                </a:lnSpc>
              </a:pPr>
            </a:p>
            <a:p>
              <a:pPr algn="ctr">
                <a:lnSpc>
                  <a:spcPts val="3219"/>
                </a:lnSpc>
              </a:pPr>
            </a:p>
            <a:p>
              <a:pPr algn="ctr">
                <a:lnSpc>
                  <a:spcPts val="4619"/>
                </a:lnSpc>
              </a:pPr>
            </a:p>
          </p:txBody>
        </p:sp>
      </p:grpSp>
      <p:sp>
        <p:nvSpPr>
          <p:cNvPr name="Freeform 12" id="12"/>
          <p:cNvSpPr/>
          <p:nvPr/>
        </p:nvSpPr>
        <p:spPr>
          <a:xfrm flipH="false" flipV="false" rot="0">
            <a:off x="12633245" y="413114"/>
            <a:ext cx="2795442" cy="3178088"/>
          </a:xfrm>
          <a:custGeom>
            <a:avLst/>
            <a:gdLst/>
            <a:ahLst/>
            <a:cxnLst/>
            <a:rect r="r" b="b" t="t" l="l"/>
            <a:pathLst>
              <a:path h="3178088" w="2795442">
                <a:moveTo>
                  <a:pt x="0" y="0"/>
                </a:moveTo>
                <a:lnTo>
                  <a:pt x="2795442" y="0"/>
                </a:lnTo>
                <a:lnTo>
                  <a:pt x="2795442" y="3178087"/>
                </a:lnTo>
                <a:lnTo>
                  <a:pt x="0" y="3178087"/>
                </a:lnTo>
                <a:lnTo>
                  <a:pt x="0" y="0"/>
                </a:lnTo>
                <a:close/>
              </a:path>
            </a:pathLst>
          </a:custGeom>
          <a:blipFill>
            <a:blip r:embed="rId8"/>
            <a:stretch>
              <a:fillRect l="0" t="0" r="0" b="0"/>
            </a:stretch>
          </a:blipFill>
        </p:spPr>
      </p:sp>
      <p:sp>
        <p:nvSpPr>
          <p:cNvPr name="TextBox 13" id="13"/>
          <p:cNvSpPr txBox="true"/>
          <p:nvPr/>
        </p:nvSpPr>
        <p:spPr>
          <a:xfrm rot="0">
            <a:off x="3477731" y="471252"/>
            <a:ext cx="10779698" cy="1367630"/>
          </a:xfrm>
          <a:prstGeom prst="rect">
            <a:avLst/>
          </a:prstGeom>
        </p:spPr>
        <p:txBody>
          <a:bodyPr anchor="t" rtlCol="false" tIns="0" lIns="0" bIns="0" rIns="0">
            <a:spAutoFit/>
          </a:bodyPr>
          <a:lstStyle/>
          <a:p>
            <a:pPr algn="ctr" marL="0" indent="0" lvl="0">
              <a:lnSpc>
                <a:spcPts val="8337"/>
              </a:lnSpc>
              <a:spcBef>
                <a:spcPct val="0"/>
              </a:spcBef>
            </a:pPr>
            <a:r>
              <a:rPr lang="en-US" sz="10421">
                <a:solidFill>
                  <a:srgbClr val="1F244A"/>
                </a:solidFill>
                <a:latin typeface="Mango AC"/>
                <a:ea typeface="Mango AC"/>
                <a:cs typeface="Mango AC"/>
                <a:sym typeface="Mango AC"/>
              </a:rPr>
              <a:t>PROYECTO </a:t>
            </a:r>
          </a:p>
        </p:txBody>
      </p:sp>
      <p:sp>
        <p:nvSpPr>
          <p:cNvPr name="TextBox 14" id="14"/>
          <p:cNvSpPr txBox="true"/>
          <p:nvPr/>
        </p:nvSpPr>
        <p:spPr>
          <a:xfrm rot="0">
            <a:off x="4278139" y="1993333"/>
            <a:ext cx="6966841" cy="581424"/>
          </a:xfrm>
          <a:prstGeom prst="rect">
            <a:avLst/>
          </a:prstGeom>
        </p:spPr>
        <p:txBody>
          <a:bodyPr anchor="t" rtlCol="false" tIns="0" lIns="0" bIns="0" rIns="0">
            <a:spAutoFit/>
          </a:bodyPr>
          <a:lstStyle/>
          <a:p>
            <a:pPr algn="ctr">
              <a:lnSpc>
                <a:spcPts val="4703"/>
              </a:lnSpc>
            </a:pPr>
            <a:r>
              <a:rPr lang="en-US" sz="3359">
                <a:solidFill>
                  <a:srgbClr val="1F244A"/>
                </a:solidFill>
                <a:latin typeface="Open Sans"/>
                <a:ea typeface="Open Sans"/>
                <a:cs typeface="Open Sans"/>
                <a:sym typeface="Open Sans"/>
              </a:rPr>
              <a:t>RESTRICCIONES</a:t>
            </a:r>
          </a:p>
        </p:txBody>
      </p:sp>
      <p:sp>
        <p:nvSpPr>
          <p:cNvPr name="TextBox 15" id="15"/>
          <p:cNvSpPr txBox="true"/>
          <p:nvPr/>
        </p:nvSpPr>
        <p:spPr>
          <a:xfrm rot="0">
            <a:off x="269338" y="4109217"/>
            <a:ext cx="13233338" cy="1807386"/>
          </a:xfrm>
          <a:prstGeom prst="rect">
            <a:avLst/>
          </a:prstGeom>
        </p:spPr>
        <p:txBody>
          <a:bodyPr anchor="t" rtlCol="false" tIns="0" lIns="0" bIns="0" rIns="0">
            <a:spAutoFit/>
          </a:bodyPr>
          <a:lstStyle/>
          <a:p>
            <a:pPr algn="ctr" marL="749638" indent="-374819" lvl="1">
              <a:lnSpc>
                <a:spcPts val="4861"/>
              </a:lnSpc>
              <a:buFont typeface="Arial"/>
              <a:buChar char="•"/>
            </a:pPr>
            <a:r>
              <a:rPr lang="en-US" sz="3472">
                <a:solidFill>
                  <a:srgbClr val="1F244A"/>
                </a:solidFill>
                <a:latin typeface="Open Sans"/>
                <a:ea typeface="Open Sans"/>
                <a:cs typeface="Open Sans"/>
                <a:sym typeface="Open Sans"/>
              </a:rPr>
              <a:t>Recu</a:t>
            </a:r>
            <a:r>
              <a:rPr lang="en-US" sz="3472">
                <a:solidFill>
                  <a:srgbClr val="1F244A"/>
                </a:solidFill>
                <a:latin typeface="Open Sans"/>
                <a:ea typeface="Open Sans"/>
                <a:cs typeface="Open Sans"/>
                <a:sym typeface="Open Sans"/>
              </a:rPr>
              <a:t>rsos: Limitación de personal en la coordinación para la gestión manual inicial de las notificaciones</a:t>
            </a:r>
          </a:p>
          <a:p>
            <a:pPr algn="ctr">
              <a:lnSpc>
                <a:spcPts val="4861"/>
              </a:lnSpc>
            </a:pPr>
          </a:p>
        </p:txBody>
      </p:sp>
      <p:grpSp>
        <p:nvGrpSpPr>
          <p:cNvPr name="Group 16" id="16"/>
          <p:cNvGrpSpPr/>
          <p:nvPr/>
        </p:nvGrpSpPr>
        <p:grpSpPr>
          <a:xfrm rot="0">
            <a:off x="3077214" y="5864715"/>
            <a:ext cx="14984443" cy="1746516"/>
            <a:chOff x="0" y="0"/>
            <a:chExt cx="3946520" cy="459988"/>
          </a:xfrm>
        </p:grpSpPr>
        <p:sp>
          <p:nvSpPr>
            <p:cNvPr name="Freeform 17" id="17"/>
            <p:cNvSpPr/>
            <p:nvPr/>
          </p:nvSpPr>
          <p:spPr>
            <a:xfrm flipH="false" flipV="false" rot="0">
              <a:off x="0" y="0"/>
              <a:ext cx="3946520" cy="459988"/>
            </a:xfrm>
            <a:custGeom>
              <a:avLst/>
              <a:gdLst/>
              <a:ahLst/>
              <a:cxnLst/>
              <a:rect r="r" b="b" t="t" l="l"/>
              <a:pathLst>
                <a:path h="459988" w="3946520">
                  <a:moveTo>
                    <a:pt x="8783" y="0"/>
                  </a:moveTo>
                  <a:lnTo>
                    <a:pt x="3937737" y="0"/>
                  </a:lnTo>
                  <a:cubicBezTo>
                    <a:pt x="3942588" y="0"/>
                    <a:pt x="3946520" y="3932"/>
                    <a:pt x="3946520" y="8783"/>
                  </a:cubicBezTo>
                  <a:lnTo>
                    <a:pt x="3946520" y="451204"/>
                  </a:lnTo>
                  <a:cubicBezTo>
                    <a:pt x="3946520" y="456055"/>
                    <a:pt x="3942588" y="459988"/>
                    <a:pt x="3937737" y="459988"/>
                  </a:cubicBezTo>
                  <a:lnTo>
                    <a:pt x="8783" y="459988"/>
                  </a:lnTo>
                  <a:cubicBezTo>
                    <a:pt x="3932" y="459988"/>
                    <a:pt x="0" y="456055"/>
                    <a:pt x="0" y="451204"/>
                  </a:cubicBezTo>
                  <a:lnTo>
                    <a:pt x="0" y="8783"/>
                  </a:lnTo>
                  <a:cubicBezTo>
                    <a:pt x="0" y="3932"/>
                    <a:pt x="3932" y="0"/>
                    <a:pt x="8783" y="0"/>
                  </a:cubicBezTo>
                  <a:close/>
                </a:path>
              </a:pathLst>
            </a:custGeom>
            <a:solidFill>
              <a:srgbClr val="E93727"/>
            </a:solidFill>
          </p:spPr>
        </p:sp>
        <p:sp>
          <p:nvSpPr>
            <p:cNvPr name="TextBox 18" id="18"/>
            <p:cNvSpPr txBox="true"/>
            <p:nvPr/>
          </p:nvSpPr>
          <p:spPr>
            <a:xfrm>
              <a:off x="0" y="-66675"/>
              <a:ext cx="3946520" cy="526663"/>
            </a:xfrm>
            <a:prstGeom prst="rect">
              <a:avLst/>
            </a:prstGeom>
          </p:spPr>
          <p:txBody>
            <a:bodyPr anchor="ctr" rtlCol="false" tIns="50800" lIns="50800" bIns="50800" rIns="50800"/>
            <a:lstStyle/>
            <a:p>
              <a:pPr algn="ctr">
                <a:lnSpc>
                  <a:spcPts val="4619"/>
                </a:lnSpc>
              </a:pPr>
            </a:p>
            <a:p>
              <a:pPr algn="ctr">
                <a:lnSpc>
                  <a:spcPts val="3219"/>
                </a:lnSpc>
              </a:pPr>
            </a:p>
            <a:p>
              <a:pPr algn="ctr">
                <a:lnSpc>
                  <a:spcPts val="4619"/>
                </a:lnSpc>
              </a:pPr>
            </a:p>
          </p:txBody>
        </p:sp>
      </p:grpSp>
      <p:sp>
        <p:nvSpPr>
          <p:cNvPr name="TextBox 19" id="19"/>
          <p:cNvSpPr txBox="true"/>
          <p:nvPr/>
        </p:nvSpPr>
        <p:spPr>
          <a:xfrm rot="0">
            <a:off x="3690589" y="6126154"/>
            <a:ext cx="14371068" cy="1156964"/>
          </a:xfrm>
          <a:prstGeom prst="rect">
            <a:avLst/>
          </a:prstGeom>
        </p:spPr>
        <p:txBody>
          <a:bodyPr anchor="t" rtlCol="false" tIns="0" lIns="0" bIns="0" rIns="0">
            <a:spAutoFit/>
          </a:bodyPr>
          <a:lstStyle/>
          <a:p>
            <a:pPr algn="ctr">
              <a:lnSpc>
                <a:spcPts val="4659"/>
              </a:lnSpc>
            </a:pPr>
            <a:r>
              <a:rPr lang="en-US" sz="3328">
                <a:solidFill>
                  <a:srgbClr val="1F244A"/>
                </a:solidFill>
                <a:latin typeface="Open Sans"/>
                <a:ea typeface="Open Sans"/>
                <a:cs typeface="Open Sans"/>
                <a:sym typeface="Open Sans"/>
              </a:rPr>
              <a:t> * Tecn</a:t>
            </a:r>
            <a:r>
              <a:rPr lang="en-US" sz="3328">
                <a:solidFill>
                  <a:srgbClr val="1F244A"/>
                </a:solidFill>
                <a:latin typeface="Open Sans"/>
                <a:ea typeface="Open Sans"/>
                <a:cs typeface="Open Sans"/>
                <a:sym typeface="Open Sans"/>
              </a:rPr>
              <a:t>ológicas: Dependencia de plataformas de terceros (WhatsApp, Telegram) y de la conectividad a internet de los estudiantes</a:t>
            </a:r>
          </a:p>
        </p:txBody>
      </p:sp>
      <p:grpSp>
        <p:nvGrpSpPr>
          <p:cNvPr name="Group 20" id="20"/>
          <p:cNvGrpSpPr/>
          <p:nvPr/>
        </p:nvGrpSpPr>
        <p:grpSpPr>
          <a:xfrm rot="0">
            <a:off x="0" y="7887457"/>
            <a:ext cx="14984443" cy="1746516"/>
            <a:chOff x="0" y="0"/>
            <a:chExt cx="3946520" cy="459988"/>
          </a:xfrm>
        </p:grpSpPr>
        <p:sp>
          <p:nvSpPr>
            <p:cNvPr name="Freeform 21" id="21"/>
            <p:cNvSpPr/>
            <p:nvPr/>
          </p:nvSpPr>
          <p:spPr>
            <a:xfrm flipH="false" flipV="false" rot="0">
              <a:off x="0" y="0"/>
              <a:ext cx="3946520" cy="459988"/>
            </a:xfrm>
            <a:custGeom>
              <a:avLst/>
              <a:gdLst/>
              <a:ahLst/>
              <a:cxnLst/>
              <a:rect r="r" b="b" t="t" l="l"/>
              <a:pathLst>
                <a:path h="459988" w="3946520">
                  <a:moveTo>
                    <a:pt x="8783" y="0"/>
                  </a:moveTo>
                  <a:lnTo>
                    <a:pt x="3937737" y="0"/>
                  </a:lnTo>
                  <a:cubicBezTo>
                    <a:pt x="3942588" y="0"/>
                    <a:pt x="3946520" y="3932"/>
                    <a:pt x="3946520" y="8783"/>
                  </a:cubicBezTo>
                  <a:lnTo>
                    <a:pt x="3946520" y="451204"/>
                  </a:lnTo>
                  <a:cubicBezTo>
                    <a:pt x="3946520" y="456055"/>
                    <a:pt x="3942588" y="459988"/>
                    <a:pt x="3937737" y="459988"/>
                  </a:cubicBezTo>
                  <a:lnTo>
                    <a:pt x="8783" y="459988"/>
                  </a:lnTo>
                  <a:cubicBezTo>
                    <a:pt x="3932" y="459988"/>
                    <a:pt x="0" y="456055"/>
                    <a:pt x="0" y="451204"/>
                  </a:cubicBezTo>
                  <a:lnTo>
                    <a:pt x="0" y="8783"/>
                  </a:lnTo>
                  <a:cubicBezTo>
                    <a:pt x="0" y="3932"/>
                    <a:pt x="3932" y="0"/>
                    <a:pt x="8783" y="0"/>
                  </a:cubicBezTo>
                  <a:close/>
                </a:path>
              </a:pathLst>
            </a:custGeom>
            <a:solidFill>
              <a:srgbClr val="E93727"/>
            </a:solidFill>
          </p:spPr>
        </p:sp>
        <p:sp>
          <p:nvSpPr>
            <p:cNvPr name="TextBox 22" id="22"/>
            <p:cNvSpPr txBox="true"/>
            <p:nvPr/>
          </p:nvSpPr>
          <p:spPr>
            <a:xfrm>
              <a:off x="0" y="-66675"/>
              <a:ext cx="3946520" cy="526663"/>
            </a:xfrm>
            <a:prstGeom prst="rect">
              <a:avLst/>
            </a:prstGeom>
          </p:spPr>
          <p:txBody>
            <a:bodyPr anchor="ctr" rtlCol="false" tIns="50800" lIns="50800" bIns="50800" rIns="50800"/>
            <a:lstStyle/>
            <a:p>
              <a:pPr algn="ctr">
                <a:lnSpc>
                  <a:spcPts val="4619"/>
                </a:lnSpc>
              </a:pPr>
            </a:p>
            <a:p>
              <a:pPr algn="ctr">
                <a:lnSpc>
                  <a:spcPts val="3219"/>
                </a:lnSpc>
              </a:pPr>
            </a:p>
            <a:p>
              <a:pPr algn="ctr">
                <a:lnSpc>
                  <a:spcPts val="4619"/>
                </a:lnSpc>
              </a:pPr>
            </a:p>
          </p:txBody>
        </p:sp>
      </p:grpSp>
      <p:sp>
        <p:nvSpPr>
          <p:cNvPr name="TextBox 23" id="23"/>
          <p:cNvSpPr txBox="true"/>
          <p:nvPr/>
        </p:nvSpPr>
        <p:spPr>
          <a:xfrm rot="0">
            <a:off x="269338" y="8030332"/>
            <a:ext cx="14984443" cy="1780540"/>
          </a:xfrm>
          <a:prstGeom prst="rect">
            <a:avLst/>
          </a:prstGeom>
        </p:spPr>
        <p:txBody>
          <a:bodyPr anchor="t" rtlCol="false" tIns="0" lIns="0" bIns="0" rIns="0">
            <a:spAutoFit/>
          </a:bodyPr>
          <a:lstStyle/>
          <a:p>
            <a:pPr algn="ctr" marL="734059" indent="-367030" lvl="1">
              <a:lnSpc>
                <a:spcPts val="4759"/>
              </a:lnSpc>
              <a:buFont typeface="Arial"/>
              <a:buChar char="•"/>
            </a:pPr>
            <a:r>
              <a:rPr lang="en-US" sz="3399">
                <a:solidFill>
                  <a:srgbClr val="1F244A"/>
                </a:solidFill>
                <a:latin typeface="Open Sans"/>
                <a:ea typeface="Open Sans"/>
                <a:cs typeface="Open Sans"/>
                <a:sym typeface="Open Sans"/>
              </a:rPr>
              <a:t>Cultu</a:t>
            </a:r>
            <a:r>
              <a:rPr lang="en-US" sz="3399">
                <a:solidFill>
                  <a:srgbClr val="1F244A"/>
                </a:solidFill>
                <a:latin typeface="Open Sans"/>
                <a:ea typeface="Open Sans"/>
                <a:cs typeface="Open Sans"/>
                <a:sym typeface="Open Sans"/>
              </a:rPr>
              <a:t>rales: Resistencia al cambio por parte de algunos tutores o coordinadores para adoptar un nuevo protocolo</a:t>
            </a:r>
          </a:p>
          <a:p>
            <a:pPr algn="ctr">
              <a:lnSpc>
                <a:spcPts val="4759"/>
              </a:lnSpc>
            </a:pP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1028700" y="2758848"/>
            <a:ext cx="16230600" cy="3086100"/>
            <a:chOff x="0" y="0"/>
            <a:chExt cx="4274726" cy="812800"/>
          </a:xfrm>
        </p:grpSpPr>
        <p:sp>
          <p:nvSpPr>
            <p:cNvPr name="Freeform 4" id="4"/>
            <p:cNvSpPr/>
            <p:nvPr/>
          </p:nvSpPr>
          <p:spPr>
            <a:xfrm flipH="false" flipV="false" rot="0">
              <a:off x="0" y="0"/>
              <a:ext cx="4274726" cy="812800"/>
            </a:xfrm>
            <a:custGeom>
              <a:avLst/>
              <a:gdLst/>
              <a:ahLst/>
              <a:cxnLst/>
              <a:rect r="r" b="b" t="t" l="l"/>
              <a:pathLst>
                <a:path h="812800" w="4274726">
                  <a:moveTo>
                    <a:pt x="8109" y="0"/>
                  </a:moveTo>
                  <a:lnTo>
                    <a:pt x="4266617" y="0"/>
                  </a:lnTo>
                  <a:cubicBezTo>
                    <a:pt x="4268768" y="0"/>
                    <a:pt x="4270830" y="854"/>
                    <a:pt x="4272351" y="2375"/>
                  </a:cubicBezTo>
                  <a:cubicBezTo>
                    <a:pt x="4273872" y="3896"/>
                    <a:pt x="4274726" y="5958"/>
                    <a:pt x="4274726" y="8109"/>
                  </a:cubicBezTo>
                  <a:lnTo>
                    <a:pt x="4274726" y="804691"/>
                  </a:lnTo>
                  <a:cubicBezTo>
                    <a:pt x="4274726" y="806842"/>
                    <a:pt x="4273872" y="808904"/>
                    <a:pt x="4272351" y="810425"/>
                  </a:cubicBezTo>
                  <a:cubicBezTo>
                    <a:pt x="4270830" y="811946"/>
                    <a:pt x="4268768" y="812800"/>
                    <a:pt x="4266617" y="812800"/>
                  </a:cubicBezTo>
                  <a:lnTo>
                    <a:pt x="8109" y="812800"/>
                  </a:lnTo>
                  <a:cubicBezTo>
                    <a:pt x="5958" y="812800"/>
                    <a:pt x="3896" y="811946"/>
                    <a:pt x="2375" y="810425"/>
                  </a:cubicBezTo>
                  <a:cubicBezTo>
                    <a:pt x="854" y="808904"/>
                    <a:pt x="0" y="806842"/>
                    <a:pt x="0" y="804691"/>
                  </a:cubicBezTo>
                  <a:lnTo>
                    <a:pt x="0" y="8109"/>
                  </a:lnTo>
                  <a:cubicBezTo>
                    <a:pt x="0" y="5958"/>
                    <a:pt x="854" y="3896"/>
                    <a:pt x="2375" y="2375"/>
                  </a:cubicBezTo>
                  <a:cubicBezTo>
                    <a:pt x="3896" y="854"/>
                    <a:pt x="5958" y="0"/>
                    <a:pt x="8109" y="0"/>
                  </a:cubicBezTo>
                  <a:close/>
                </a:path>
              </a:pathLst>
            </a:custGeom>
            <a:solidFill>
              <a:srgbClr val="5EB229"/>
            </a:solidFill>
          </p:spPr>
        </p:sp>
        <p:sp>
          <p:nvSpPr>
            <p:cNvPr name="TextBox 5" id="5"/>
            <p:cNvSpPr txBox="true"/>
            <p:nvPr/>
          </p:nvSpPr>
          <p:spPr>
            <a:xfrm>
              <a:off x="0" y="-66675"/>
              <a:ext cx="4274726" cy="879475"/>
            </a:xfrm>
            <a:prstGeom prst="rect">
              <a:avLst/>
            </a:prstGeom>
          </p:spPr>
          <p:txBody>
            <a:bodyPr anchor="ctr" rtlCol="false" tIns="50800" lIns="50800" bIns="50800" rIns="50800"/>
            <a:lstStyle/>
            <a:p>
              <a:pPr algn="ctr">
                <a:lnSpc>
                  <a:spcPts val="4479"/>
                </a:lnSpc>
                <a:spcBef>
                  <a:spcPct val="0"/>
                </a:spcBef>
              </a:pPr>
            </a:p>
          </p:txBody>
        </p:sp>
      </p:grpSp>
      <p:sp>
        <p:nvSpPr>
          <p:cNvPr name="Freeform 6" id="6"/>
          <p:cNvSpPr/>
          <p:nvPr/>
        </p:nvSpPr>
        <p:spPr>
          <a:xfrm flipH="false" flipV="false" rot="0">
            <a:off x="0" y="2131123"/>
            <a:ext cx="18288000" cy="8155876"/>
          </a:xfrm>
          <a:custGeom>
            <a:avLst/>
            <a:gdLst/>
            <a:ahLst/>
            <a:cxnLst/>
            <a:rect r="r" b="b" t="t" l="l"/>
            <a:pathLst>
              <a:path h="8155876" w="18288000">
                <a:moveTo>
                  <a:pt x="0" y="0"/>
                </a:moveTo>
                <a:lnTo>
                  <a:pt x="18288000" y="0"/>
                </a:lnTo>
                <a:lnTo>
                  <a:pt x="18288000" y="8155877"/>
                </a:lnTo>
                <a:lnTo>
                  <a:pt x="0" y="8155877"/>
                </a:lnTo>
                <a:lnTo>
                  <a:pt x="0" y="0"/>
                </a:lnTo>
                <a:close/>
              </a:path>
            </a:pathLst>
          </a:custGeom>
          <a:blipFill>
            <a:blip r:embed="rId3"/>
            <a:stretch>
              <a:fillRect l="0" t="-6338" r="0" b="-6338"/>
            </a:stretch>
          </a:blipFill>
        </p:spPr>
      </p:sp>
      <p:sp>
        <p:nvSpPr>
          <p:cNvPr name="Freeform 7" id="7"/>
          <p:cNvSpPr/>
          <p:nvPr/>
        </p:nvSpPr>
        <p:spPr>
          <a:xfrm flipH="false" flipV="false" rot="0">
            <a:off x="659785" y="238420"/>
            <a:ext cx="2656268" cy="2057400"/>
          </a:xfrm>
          <a:custGeom>
            <a:avLst/>
            <a:gdLst/>
            <a:ahLst/>
            <a:cxnLst/>
            <a:rect r="r" b="b" t="t" l="l"/>
            <a:pathLst>
              <a:path h="2057400" w="2656268">
                <a:moveTo>
                  <a:pt x="0" y="0"/>
                </a:moveTo>
                <a:lnTo>
                  <a:pt x="2656268" y="0"/>
                </a:lnTo>
                <a:lnTo>
                  <a:pt x="2656268" y="2057400"/>
                </a:lnTo>
                <a:lnTo>
                  <a:pt x="0" y="20574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8" id="8"/>
          <p:cNvGrpSpPr/>
          <p:nvPr/>
        </p:nvGrpSpPr>
        <p:grpSpPr>
          <a:xfrm rot="0">
            <a:off x="652064" y="2886399"/>
            <a:ext cx="16983872" cy="1998572"/>
            <a:chOff x="0" y="0"/>
            <a:chExt cx="4473119" cy="526373"/>
          </a:xfrm>
        </p:grpSpPr>
        <p:sp>
          <p:nvSpPr>
            <p:cNvPr name="Freeform 9" id="9"/>
            <p:cNvSpPr/>
            <p:nvPr/>
          </p:nvSpPr>
          <p:spPr>
            <a:xfrm flipH="false" flipV="false" rot="0">
              <a:off x="0" y="0"/>
              <a:ext cx="4473118" cy="526373"/>
            </a:xfrm>
            <a:custGeom>
              <a:avLst/>
              <a:gdLst/>
              <a:ahLst/>
              <a:cxnLst/>
              <a:rect r="r" b="b" t="t" l="l"/>
              <a:pathLst>
                <a:path h="526373" w="4473118">
                  <a:moveTo>
                    <a:pt x="7749" y="0"/>
                  </a:moveTo>
                  <a:lnTo>
                    <a:pt x="4465369" y="0"/>
                  </a:lnTo>
                  <a:cubicBezTo>
                    <a:pt x="4467424" y="0"/>
                    <a:pt x="4469395" y="816"/>
                    <a:pt x="4470849" y="2270"/>
                  </a:cubicBezTo>
                  <a:cubicBezTo>
                    <a:pt x="4472302" y="3723"/>
                    <a:pt x="4473118" y="5694"/>
                    <a:pt x="4473118" y="7749"/>
                  </a:cubicBezTo>
                  <a:lnTo>
                    <a:pt x="4473118" y="518624"/>
                  </a:lnTo>
                  <a:cubicBezTo>
                    <a:pt x="4473118" y="520679"/>
                    <a:pt x="4472302" y="522650"/>
                    <a:pt x="4470849" y="524103"/>
                  </a:cubicBezTo>
                  <a:cubicBezTo>
                    <a:pt x="4469395" y="525556"/>
                    <a:pt x="4467424" y="526373"/>
                    <a:pt x="4465369" y="526373"/>
                  </a:cubicBezTo>
                  <a:lnTo>
                    <a:pt x="7749" y="526373"/>
                  </a:lnTo>
                  <a:cubicBezTo>
                    <a:pt x="5694" y="526373"/>
                    <a:pt x="3723" y="525556"/>
                    <a:pt x="2270" y="524103"/>
                  </a:cubicBezTo>
                  <a:cubicBezTo>
                    <a:pt x="816" y="522650"/>
                    <a:pt x="0" y="520679"/>
                    <a:pt x="0" y="518624"/>
                  </a:cubicBezTo>
                  <a:lnTo>
                    <a:pt x="0" y="7749"/>
                  </a:lnTo>
                  <a:cubicBezTo>
                    <a:pt x="0" y="5694"/>
                    <a:pt x="816" y="3723"/>
                    <a:pt x="2270" y="2270"/>
                  </a:cubicBezTo>
                  <a:cubicBezTo>
                    <a:pt x="3723" y="816"/>
                    <a:pt x="5694" y="0"/>
                    <a:pt x="7749" y="0"/>
                  </a:cubicBezTo>
                  <a:close/>
                </a:path>
              </a:pathLst>
            </a:custGeom>
            <a:solidFill>
              <a:srgbClr val="EED43D"/>
            </a:solidFill>
          </p:spPr>
        </p:sp>
        <p:sp>
          <p:nvSpPr>
            <p:cNvPr name="TextBox 10" id="10"/>
            <p:cNvSpPr txBox="true"/>
            <p:nvPr/>
          </p:nvSpPr>
          <p:spPr>
            <a:xfrm>
              <a:off x="0" y="-66675"/>
              <a:ext cx="4473119" cy="593048"/>
            </a:xfrm>
            <a:prstGeom prst="rect">
              <a:avLst/>
            </a:prstGeom>
          </p:spPr>
          <p:txBody>
            <a:bodyPr anchor="ctr" rtlCol="false" tIns="50800" lIns="50800" bIns="50800" rIns="50800"/>
            <a:lstStyle/>
            <a:p>
              <a:pPr algn="just">
                <a:lnSpc>
                  <a:spcPts val="4479"/>
                </a:lnSpc>
              </a:pPr>
            </a:p>
          </p:txBody>
        </p:sp>
      </p:grpSp>
      <p:grpSp>
        <p:nvGrpSpPr>
          <p:cNvPr name="Group 11" id="11"/>
          <p:cNvGrpSpPr/>
          <p:nvPr/>
        </p:nvGrpSpPr>
        <p:grpSpPr>
          <a:xfrm rot="0">
            <a:off x="428907" y="5347948"/>
            <a:ext cx="17214750" cy="1998572"/>
            <a:chOff x="0" y="0"/>
            <a:chExt cx="4533926" cy="526373"/>
          </a:xfrm>
        </p:grpSpPr>
        <p:sp>
          <p:nvSpPr>
            <p:cNvPr name="Freeform 12" id="12"/>
            <p:cNvSpPr/>
            <p:nvPr/>
          </p:nvSpPr>
          <p:spPr>
            <a:xfrm flipH="false" flipV="false" rot="0">
              <a:off x="0" y="0"/>
              <a:ext cx="4533926" cy="526373"/>
            </a:xfrm>
            <a:custGeom>
              <a:avLst/>
              <a:gdLst/>
              <a:ahLst/>
              <a:cxnLst/>
              <a:rect r="r" b="b" t="t" l="l"/>
              <a:pathLst>
                <a:path h="526373" w="4533926">
                  <a:moveTo>
                    <a:pt x="7645" y="0"/>
                  </a:moveTo>
                  <a:lnTo>
                    <a:pt x="4526281" y="0"/>
                  </a:lnTo>
                  <a:cubicBezTo>
                    <a:pt x="4528308" y="0"/>
                    <a:pt x="4530253" y="805"/>
                    <a:pt x="4531687" y="2239"/>
                  </a:cubicBezTo>
                  <a:cubicBezTo>
                    <a:pt x="4533121" y="3673"/>
                    <a:pt x="4533926" y="5618"/>
                    <a:pt x="4533926" y="7645"/>
                  </a:cubicBezTo>
                  <a:lnTo>
                    <a:pt x="4533926" y="518727"/>
                  </a:lnTo>
                  <a:cubicBezTo>
                    <a:pt x="4533926" y="522950"/>
                    <a:pt x="4530503" y="526373"/>
                    <a:pt x="4526281" y="526373"/>
                  </a:cubicBezTo>
                  <a:lnTo>
                    <a:pt x="7645" y="526373"/>
                  </a:lnTo>
                  <a:cubicBezTo>
                    <a:pt x="5618" y="526373"/>
                    <a:pt x="3673" y="525567"/>
                    <a:pt x="2239" y="524134"/>
                  </a:cubicBezTo>
                  <a:cubicBezTo>
                    <a:pt x="805" y="522700"/>
                    <a:pt x="0" y="520755"/>
                    <a:pt x="0" y="518727"/>
                  </a:cubicBezTo>
                  <a:lnTo>
                    <a:pt x="0" y="7645"/>
                  </a:lnTo>
                  <a:cubicBezTo>
                    <a:pt x="0" y="5618"/>
                    <a:pt x="805" y="3673"/>
                    <a:pt x="2239" y="2239"/>
                  </a:cubicBezTo>
                  <a:cubicBezTo>
                    <a:pt x="3673" y="805"/>
                    <a:pt x="5618" y="0"/>
                    <a:pt x="7645" y="0"/>
                  </a:cubicBezTo>
                  <a:close/>
                </a:path>
              </a:pathLst>
            </a:custGeom>
            <a:solidFill>
              <a:srgbClr val="C1FF72"/>
            </a:solidFill>
          </p:spPr>
        </p:sp>
        <p:sp>
          <p:nvSpPr>
            <p:cNvPr name="TextBox 13" id="13"/>
            <p:cNvSpPr txBox="true"/>
            <p:nvPr/>
          </p:nvSpPr>
          <p:spPr>
            <a:xfrm>
              <a:off x="0" y="-66675"/>
              <a:ext cx="4533926" cy="593048"/>
            </a:xfrm>
            <a:prstGeom prst="rect">
              <a:avLst/>
            </a:prstGeom>
          </p:spPr>
          <p:txBody>
            <a:bodyPr anchor="ctr" rtlCol="false" tIns="50800" lIns="50800" bIns="50800" rIns="50800"/>
            <a:lstStyle/>
            <a:p>
              <a:pPr algn="ctr">
                <a:lnSpc>
                  <a:spcPts val="4479"/>
                </a:lnSpc>
              </a:pPr>
            </a:p>
          </p:txBody>
        </p:sp>
      </p:grpSp>
      <p:grpSp>
        <p:nvGrpSpPr>
          <p:cNvPr name="Group 14" id="14"/>
          <p:cNvGrpSpPr/>
          <p:nvPr/>
        </p:nvGrpSpPr>
        <p:grpSpPr>
          <a:xfrm rot="0">
            <a:off x="659785" y="7771765"/>
            <a:ext cx="16983872" cy="1998572"/>
            <a:chOff x="0" y="0"/>
            <a:chExt cx="4473119" cy="526373"/>
          </a:xfrm>
        </p:grpSpPr>
        <p:sp>
          <p:nvSpPr>
            <p:cNvPr name="Freeform 15" id="15"/>
            <p:cNvSpPr/>
            <p:nvPr/>
          </p:nvSpPr>
          <p:spPr>
            <a:xfrm flipH="false" flipV="false" rot="0">
              <a:off x="0" y="0"/>
              <a:ext cx="4473118" cy="526373"/>
            </a:xfrm>
            <a:custGeom>
              <a:avLst/>
              <a:gdLst/>
              <a:ahLst/>
              <a:cxnLst/>
              <a:rect r="r" b="b" t="t" l="l"/>
              <a:pathLst>
                <a:path h="526373" w="4473118">
                  <a:moveTo>
                    <a:pt x="7749" y="0"/>
                  </a:moveTo>
                  <a:lnTo>
                    <a:pt x="4465369" y="0"/>
                  </a:lnTo>
                  <a:cubicBezTo>
                    <a:pt x="4467424" y="0"/>
                    <a:pt x="4469395" y="816"/>
                    <a:pt x="4470849" y="2270"/>
                  </a:cubicBezTo>
                  <a:cubicBezTo>
                    <a:pt x="4472302" y="3723"/>
                    <a:pt x="4473118" y="5694"/>
                    <a:pt x="4473118" y="7749"/>
                  </a:cubicBezTo>
                  <a:lnTo>
                    <a:pt x="4473118" y="518624"/>
                  </a:lnTo>
                  <a:cubicBezTo>
                    <a:pt x="4473118" y="520679"/>
                    <a:pt x="4472302" y="522650"/>
                    <a:pt x="4470849" y="524103"/>
                  </a:cubicBezTo>
                  <a:cubicBezTo>
                    <a:pt x="4469395" y="525556"/>
                    <a:pt x="4467424" y="526373"/>
                    <a:pt x="4465369" y="526373"/>
                  </a:cubicBezTo>
                  <a:lnTo>
                    <a:pt x="7749" y="526373"/>
                  </a:lnTo>
                  <a:cubicBezTo>
                    <a:pt x="5694" y="526373"/>
                    <a:pt x="3723" y="525556"/>
                    <a:pt x="2270" y="524103"/>
                  </a:cubicBezTo>
                  <a:cubicBezTo>
                    <a:pt x="816" y="522650"/>
                    <a:pt x="0" y="520679"/>
                    <a:pt x="0" y="518624"/>
                  </a:cubicBezTo>
                  <a:lnTo>
                    <a:pt x="0" y="7749"/>
                  </a:lnTo>
                  <a:cubicBezTo>
                    <a:pt x="0" y="5694"/>
                    <a:pt x="816" y="3723"/>
                    <a:pt x="2270" y="2270"/>
                  </a:cubicBezTo>
                  <a:cubicBezTo>
                    <a:pt x="3723" y="816"/>
                    <a:pt x="5694" y="0"/>
                    <a:pt x="7749" y="0"/>
                  </a:cubicBezTo>
                  <a:close/>
                </a:path>
              </a:pathLst>
            </a:custGeom>
            <a:solidFill>
              <a:srgbClr val="5CE1E6"/>
            </a:solidFill>
          </p:spPr>
        </p:sp>
        <p:sp>
          <p:nvSpPr>
            <p:cNvPr name="TextBox 16" id="16"/>
            <p:cNvSpPr txBox="true"/>
            <p:nvPr/>
          </p:nvSpPr>
          <p:spPr>
            <a:xfrm>
              <a:off x="0" y="-66675"/>
              <a:ext cx="4473119" cy="593048"/>
            </a:xfrm>
            <a:prstGeom prst="rect">
              <a:avLst/>
            </a:prstGeom>
          </p:spPr>
          <p:txBody>
            <a:bodyPr anchor="ctr" rtlCol="false" tIns="50800" lIns="50800" bIns="50800" rIns="50800"/>
            <a:lstStyle/>
            <a:p>
              <a:pPr algn="ctr">
                <a:lnSpc>
                  <a:spcPts val="4479"/>
                </a:lnSpc>
              </a:pPr>
            </a:p>
          </p:txBody>
        </p:sp>
      </p:grpSp>
      <p:sp>
        <p:nvSpPr>
          <p:cNvPr name="Freeform 17" id="17"/>
          <p:cNvSpPr/>
          <p:nvPr/>
        </p:nvSpPr>
        <p:spPr>
          <a:xfrm flipH="false" flipV="false" rot="0">
            <a:off x="14969619" y="238420"/>
            <a:ext cx="2452468" cy="2452468"/>
          </a:xfrm>
          <a:custGeom>
            <a:avLst/>
            <a:gdLst/>
            <a:ahLst/>
            <a:cxnLst/>
            <a:rect r="r" b="b" t="t" l="l"/>
            <a:pathLst>
              <a:path h="2452468" w="2452468">
                <a:moveTo>
                  <a:pt x="0" y="0"/>
                </a:moveTo>
                <a:lnTo>
                  <a:pt x="2452467" y="0"/>
                </a:lnTo>
                <a:lnTo>
                  <a:pt x="2452467" y="2452468"/>
                </a:lnTo>
                <a:lnTo>
                  <a:pt x="0" y="2452468"/>
                </a:lnTo>
                <a:lnTo>
                  <a:pt x="0" y="0"/>
                </a:lnTo>
                <a:close/>
              </a:path>
            </a:pathLst>
          </a:custGeom>
          <a:blipFill>
            <a:blip r:embed="rId6"/>
            <a:stretch>
              <a:fillRect l="0" t="0" r="0" b="0"/>
            </a:stretch>
          </a:blipFill>
        </p:spPr>
      </p:sp>
      <p:sp>
        <p:nvSpPr>
          <p:cNvPr name="TextBox 18" id="18"/>
          <p:cNvSpPr txBox="true"/>
          <p:nvPr/>
        </p:nvSpPr>
        <p:spPr>
          <a:xfrm rot="0">
            <a:off x="4461381" y="936940"/>
            <a:ext cx="9365237" cy="1288359"/>
          </a:xfrm>
          <a:prstGeom prst="rect">
            <a:avLst/>
          </a:prstGeom>
        </p:spPr>
        <p:txBody>
          <a:bodyPr anchor="t" rtlCol="false" tIns="0" lIns="0" bIns="0" rIns="0">
            <a:spAutoFit/>
          </a:bodyPr>
          <a:lstStyle/>
          <a:p>
            <a:pPr algn="ctr">
              <a:lnSpc>
                <a:spcPts val="9039"/>
              </a:lnSpc>
            </a:pPr>
            <a:r>
              <a:rPr lang="en-US" sz="11298">
                <a:solidFill>
                  <a:srgbClr val="1F244A"/>
                </a:solidFill>
                <a:latin typeface="Glacial Indifference"/>
                <a:ea typeface="Glacial Indifference"/>
                <a:cs typeface="Glacial Indifference"/>
                <a:sym typeface="Glacial Indifference"/>
              </a:rPr>
              <a:t>PROBLEMA</a:t>
            </a:r>
          </a:p>
        </p:txBody>
      </p:sp>
      <p:sp>
        <p:nvSpPr>
          <p:cNvPr name="TextBox 19" id="19"/>
          <p:cNvSpPr txBox="true"/>
          <p:nvPr/>
        </p:nvSpPr>
        <p:spPr>
          <a:xfrm rot="0">
            <a:off x="920982" y="2910204"/>
            <a:ext cx="16230600" cy="2233296"/>
          </a:xfrm>
          <a:prstGeom prst="rect">
            <a:avLst/>
          </a:prstGeom>
        </p:spPr>
        <p:txBody>
          <a:bodyPr anchor="t" rtlCol="false" tIns="0" lIns="0" bIns="0" rIns="0">
            <a:spAutoFit/>
          </a:bodyPr>
          <a:lstStyle/>
          <a:p>
            <a:pPr algn="just">
              <a:lnSpc>
                <a:spcPts val="4479"/>
              </a:lnSpc>
            </a:pPr>
            <a:r>
              <a:rPr lang="en-US" sz="3199">
                <a:solidFill>
                  <a:srgbClr val="1F244A"/>
                </a:solidFill>
                <a:latin typeface="Glacial Indifference"/>
                <a:ea typeface="Glacial Indifference"/>
                <a:cs typeface="Glacial Indifference"/>
                <a:sym typeface="Glacial Indifference"/>
              </a:rPr>
              <a:t>En el ámbito universitario se ha identificado que:</a:t>
            </a:r>
          </a:p>
          <a:p>
            <a:pPr algn="just">
              <a:lnSpc>
                <a:spcPts val="4479"/>
              </a:lnSpc>
            </a:pPr>
            <a:r>
              <a:rPr lang="en-US" sz="3199">
                <a:solidFill>
                  <a:srgbClr val="1F244A"/>
                </a:solidFill>
                <a:latin typeface="Glacial Indifference"/>
                <a:ea typeface="Glacial Indifference"/>
                <a:cs typeface="Glacial Indifference"/>
                <a:sym typeface="Glacial Indifference"/>
              </a:rPr>
              <a:t>Los cambios de tutoría no son notificados oportunamente a los estudiantes ni a los profesores.</a:t>
            </a:r>
          </a:p>
          <a:p>
            <a:pPr algn="ctr">
              <a:lnSpc>
                <a:spcPts val="4479"/>
              </a:lnSpc>
            </a:pPr>
          </a:p>
        </p:txBody>
      </p:sp>
      <p:sp>
        <p:nvSpPr>
          <p:cNvPr name="TextBox 20" id="20"/>
          <p:cNvSpPr txBox="true"/>
          <p:nvPr/>
        </p:nvSpPr>
        <p:spPr>
          <a:xfrm rot="0">
            <a:off x="659785" y="5778273"/>
            <a:ext cx="16599515" cy="1109346"/>
          </a:xfrm>
          <a:prstGeom prst="rect">
            <a:avLst/>
          </a:prstGeom>
        </p:spPr>
        <p:txBody>
          <a:bodyPr anchor="t" rtlCol="false" tIns="0" lIns="0" bIns="0" rIns="0">
            <a:spAutoFit/>
          </a:bodyPr>
          <a:lstStyle/>
          <a:p>
            <a:pPr algn="ctr" marL="0" indent="0" lvl="0">
              <a:lnSpc>
                <a:spcPts val="4479"/>
              </a:lnSpc>
              <a:spcBef>
                <a:spcPct val="0"/>
              </a:spcBef>
            </a:pPr>
            <a:r>
              <a:rPr lang="en-US" sz="3199">
                <a:solidFill>
                  <a:srgbClr val="000000"/>
                </a:solidFill>
                <a:latin typeface="Glacial Indifference"/>
                <a:ea typeface="Glacial Indifference"/>
                <a:cs typeface="Glacial Indifference"/>
                <a:sym typeface="Glacial Indifference"/>
              </a:rPr>
              <a:t>La platafo</a:t>
            </a:r>
            <a:r>
              <a:rPr lang="en-US" sz="3199" strike="noStrike" u="none">
                <a:solidFill>
                  <a:srgbClr val="000000"/>
                </a:solidFill>
                <a:latin typeface="Glacial Indifference"/>
                <a:ea typeface="Glacial Indifference"/>
                <a:cs typeface="Glacial Indifference"/>
                <a:sym typeface="Glacial Indifference"/>
              </a:rPr>
              <a:t>r</a:t>
            </a:r>
            <a:r>
              <a:rPr lang="en-US" sz="3199" strike="noStrike" u="none">
                <a:solidFill>
                  <a:srgbClr val="000000"/>
                </a:solidFill>
                <a:latin typeface="Glacial Indifference"/>
                <a:ea typeface="Glacial Indifference"/>
                <a:cs typeface="Glacial Indifference"/>
                <a:sym typeface="Glacial Indifference"/>
              </a:rPr>
              <a:t>ma institucional d</a:t>
            </a:r>
            <a:r>
              <a:rPr lang="en-US" sz="3199" strike="noStrike" u="none">
                <a:solidFill>
                  <a:srgbClr val="000000"/>
                </a:solidFill>
                <a:latin typeface="Glacial Indifference"/>
                <a:ea typeface="Glacial Indifference"/>
                <a:cs typeface="Glacial Indifference"/>
                <a:sym typeface="Glacial Indifference"/>
              </a:rPr>
              <a:t>e</a:t>
            </a:r>
            <a:r>
              <a:rPr lang="en-US" sz="3199" strike="noStrike" u="none">
                <a:solidFill>
                  <a:srgbClr val="000000"/>
                </a:solidFill>
                <a:latin typeface="Glacial Indifference"/>
                <a:ea typeface="Glacial Indifference"/>
                <a:cs typeface="Glacial Indifference"/>
                <a:sym typeface="Glacial Indifference"/>
              </a:rPr>
              <a:t> tutoría no emite notificaciones automáticas, obli</a:t>
            </a:r>
            <a:r>
              <a:rPr lang="en-US" sz="3199" strike="noStrike" u="none">
                <a:solidFill>
                  <a:srgbClr val="000000"/>
                </a:solidFill>
                <a:latin typeface="Glacial Indifference"/>
                <a:ea typeface="Glacial Indifference"/>
                <a:cs typeface="Glacial Indifference"/>
                <a:sym typeface="Glacial Indifference"/>
              </a:rPr>
              <a:t>ga</a:t>
            </a:r>
            <a:r>
              <a:rPr lang="en-US" sz="3199" strike="noStrike" u="none">
                <a:solidFill>
                  <a:srgbClr val="000000"/>
                </a:solidFill>
                <a:latin typeface="Glacial Indifference"/>
                <a:ea typeface="Glacial Indifference"/>
                <a:cs typeface="Glacial Indifference"/>
                <a:sym typeface="Glacial Indifference"/>
              </a:rPr>
              <a:t>ndo</a:t>
            </a:r>
            <a:r>
              <a:rPr lang="en-US" sz="3199" strike="noStrike" u="none">
                <a:solidFill>
                  <a:srgbClr val="000000"/>
                </a:solidFill>
                <a:latin typeface="Glacial Indifference"/>
                <a:ea typeface="Glacial Indifference"/>
                <a:cs typeface="Glacial Indifference"/>
                <a:sym typeface="Glacial Indifference"/>
              </a:rPr>
              <a:t> a</a:t>
            </a:r>
            <a:r>
              <a:rPr lang="en-US" sz="3199" strike="noStrike" u="none">
                <a:solidFill>
                  <a:srgbClr val="000000"/>
                </a:solidFill>
                <a:latin typeface="Glacial Indifference"/>
                <a:ea typeface="Glacial Indifference"/>
                <a:cs typeface="Glacial Indifference"/>
                <a:sym typeface="Glacial Indifference"/>
              </a:rPr>
              <a:t> </a:t>
            </a:r>
            <a:r>
              <a:rPr lang="en-US" sz="3199" strike="noStrike" u="none">
                <a:solidFill>
                  <a:srgbClr val="000000"/>
                </a:solidFill>
                <a:latin typeface="Glacial Indifference"/>
                <a:ea typeface="Glacial Indifference"/>
                <a:cs typeface="Glacial Indifference"/>
                <a:sym typeface="Glacial Indifference"/>
              </a:rPr>
              <a:t>lo</a:t>
            </a:r>
            <a:r>
              <a:rPr lang="en-US" sz="3199" strike="noStrike" u="none">
                <a:solidFill>
                  <a:srgbClr val="000000"/>
                </a:solidFill>
                <a:latin typeface="Glacial Indifference"/>
                <a:ea typeface="Glacial Indifference"/>
                <a:cs typeface="Glacial Indifference"/>
                <a:sym typeface="Glacial Indifference"/>
              </a:rPr>
              <a:t>s</a:t>
            </a:r>
            <a:r>
              <a:rPr lang="en-US" sz="3199" strike="noStrike" u="none">
                <a:solidFill>
                  <a:srgbClr val="000000"/>
                </a:solidFill>
                <a:latin typeface="Glacial Indifference"/>
                <a:ea typeface="Glacial Indifference"/>
                <a:cs typeface="Glacial Indifference"/>
                <a:sym typeface="Glacial Indifference"/>
              </a:rPr>
              <a:t> </a:t>
            </a:r>
            <a:r>
              <a:rPr lang="en-US" sz="3199" strike="noStrike" u="none">
                <a:solidFill>
                  <a:srgbClr val="000000"/>
                </a:solidFill>
                <a:latin typeface="Glacial Indifference"/>
                <a:ea typeface="Glacial Indifference"/>
                <a:cs typeface="Glacial Indifference"/>
                <a:sym typeface="Glacial Indifference"/>
              </a:rPr>
              <a:t>usuarios a ingr</a:t>
            </a:r>
            <a:r>
              <a:rPr lang="en-US" sz="3199" strike="noStrike" u="none">
                <a:solidFill>
                  <a:srgbClr val="000000"/>
                </a:solidFill>
                <a:latin typeface="Glacial Indifference"/>
                <a:ea typeface="Glacial Indifference"/>
                <a:cs typeface="Glacial Indifference"/>
                <a:sym typeface="Glacial Indifference"/>
              </a:rPr>
              <a:t>e</a:t>
            </a:r>
            <a:r>
              <a:rPr lang="en-US" sz="3199" strike="noStrike" u="none">
                <a:solidFill>
                  <a:srgbClr val="000000"/>
                </a:solidFill>
                <a:latin typeface="Glacial Indifference"/>
                <a:ea typeface="Glacial Indifference"/>
                <a:cs typeface="Glacial Indifference"/>
                <a:sym typeface="Glacial Indifference"/>
              </a:rPr>
              <a:t>sar</a:t>
            </a:r>
            <a:r>
              <a:rPr lang="en-US" sz="3199" strike="noStrike" u="none">
                <a:solidFill>
                  <a:srgbClr val="000000"/>
                </a:solidFill>
                <a:latin typeface="Glacial Indifference"/>
                <a:ea typeface="Glacial Indifference"/>
                <a:cs typeface="Glacial Indifference"/>
                <a:sym typeface="Glacial Indifference"/>
              </a:rPr>
              <a:t> </a:t>
            </a:r>
            <a:r>
              <a:rPr lang="en-US" sz="3199" strike="noStrike" u="none">
                <a:solidFill>
                  <a:srgbClr val="000000"/>
                </a:solidFill>
                <a:latin typeface="Glacial Indifference"/>
                <a:ea typeface="Glacial Indifference"/>
                <a:cs typeface="Glacial Indifference"/>
                <a:sym typeface="Glacial Indifference"/>
              </a:rPr>
              <a:t>constan</a:t>
            </a:r>
            <a:r>
              <a:rPr lang="en-US" sz="3199" strike="noStrike" u="none">
                <a:solidFill>
                  <a:srgbClr val="000000"/>
                </a:solidFill>
                <a:latin typeface="Glacial Indifference"/>
                <a:ea typeface="Glacial Indifference"/>
                <a:cs typeface="Glacial Indifference"/>
                <a:sym typeface="Glacial Indifference"/>
              </a:rPr>
              <a:t>te</a:t>
            </a:r>
            <a:r>
              <a:rPr lang="en-US" sz="3199" strike="noStrike" u="none">
                <a:solidFill>
                  <a:srgbClr val="000000"/>
                </a:solidFill>
                <a:latin typeface="Glacial Indifference"/>
                <a:ea typeface="Glacial Indifference"/>
                <a:cs typeface="Glacial Indifference"/>
                <a:sym typeface="Glacial Indifference"/>
              </a:rPr>
              <a:t>men</a:t>
            </a:r>
            <a:r>
              <a:rPr lang="en-US" sz="3199" strike="noStrike" u="none">
                <a:solidFill>
                  <a:srgbClr val="000000"/>
                </a:solidFill>
                <a:latin typeface="Glacial Indifference"/>
                <a:ea typeface="Glacial Indifference"/>
                <a:cs typeface="Glacial Indifference"/>
                <a:sym typeface="Glacial Indifference"/>
              </a:rPr>
              <a:t>t</a:t>
            </a:r>
            <a:r>
              <a:rPr lang="en-US" sz="3199" strike="noStrike" u="none">
                <a:solidFill>
                  <a:srgbClr val="000000"/>
                </a:solidFill>
                <a:latin typeface="Glacial Indifference"/>
                <a:ea typeface="Glacial Indifference"/>
                <a:cs typeface="Glacial Indifference"/>
                <a:sym typeface="Glacial Indifference"/>
              </a:rPr>
              <a:t>e para verificar n</a:t>
            </a:r>
            <a:r>
              <a:rPr lang="en-US" sz="3199" strike="noStrike" u="none">
                <a:solidFill>
                  <a:srgbClr val="000000"/>
                </a:solidFill>
                <a:latin typeface="Glacial Indifference"/>
                <a:ea typeface="Glacial Indifference"/>
                <a:cs typeface="Glacial Indifference"/>
                <a:sym typeface="Glacial Indifference"/>
              </a:rPr>
              <a:t>o</a:t>
            </a:r>
            <a:r>
              <a:rPr lang="en-US" sz="3199" strike="noStrike" u="none">
                <a:solidFill>
                  <a:srgbClr val="000000"/>
                </a:solidFill>
                <a:latin typeface="Glacial Indifference"/>
                <a:ea typeface="Glacial Indifference"/>
                <a:cs typeface="Glacial Indifference"/>
                <a:sym typeface="Glacial Indifference"/>
              </a:rPr>
              <a:t>vedades.</a:t>
            </a:r>
          </a:p>
        </p:txBody>
      </p:sp>
      <p:sp>
        <p:nvSpPr>
          <p:cNvPr name="TextBox 21" id="21"/>
          <p:cNvSpPr txBox="true"/>
          <p:nvPr/>
        </p:nvSpPr>
        <p:spPr>
          <a:xfrm rot="0">
            <a:off x="659785" y="8156145"/>
            <a:ext cx="17259300" cy="1109346"/>
          </a:xfrm>
          <a:prstGeom prst="rect">
            <a:avLst/>
          </a:prstGeom>
        </p:spPr>
        <p:txBody>
          <a:bodyPr anchor="t" rtlCol="false" tIns="0" lIns="0" bIns="0" rIns="0">
            <a:spAutoFit/>
          </a:bodyPr>
          <a:lstStyle/>
          <a:p>
            <a:pPr algn="ctr">
              <a:lnSpc>
                <a:spcPts val="4479"/>
              </a:lnSpc>
            </a:pPr>
            <a:r>
              <a:rPr lang="en-US" sz="3199">
                <a:solidFill>
                  <a:srgbClr val="000000"/>
                </a:solidFill>
                <a:latin typeface="Glacial Indifference"/>
                <a:ea typeface="Glacial Indifference"/>
                <a:cs typeface="Glacial Indifference"/>
                <a:sym typeface="Glacial Indifference"/>
              </a:rPr>
              <a:t>Esto </a:t>
            </a:r>
            <a:r>
              <a:rPr lang="en-US" sz="3199">
                <a:solidFill>
                  <a:srgbClr val="000000"/>
                </a:solidFill>
                <a:latin typeface="Glacial Indifference"/>
                <a:ea typeface="Glacial Indifference"/>
                <a:cs typeface="Glacial Indifference"/>
                <a:sym typeface="Glacial Indifference"/>
              </a:rPr>
              <a:t>genera falta de comunicación, desinformación y confusión en la relación tutor–tutorado, afectando el acompañamiento académico.</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9525" y="2322145"/>
            <a:ext cx="18288000" cy="8155876"/>
          </a:xfrm>
          <a:custGeom>
            <a:avLst/>
            <a:gdLst/>
            <a:ahLst/>
            <a:cxnLst/>
            <a:rect r="r" b="b" t="t" l="l"/>
            <a:pathLst>
              <a:path h="8155876" w="18288000">
                <a:moveTo>
                  <a:pt x="0" y="0"/>
                </a:moveTo>
                <a:lnTo>
                  <a:pt x="18288000" y="0"/>
                </a:lnTo>
                <a:lnTo>
                  <a:pt x="18288000" y="8155877"/>
                </a:lnTo>
                <a:lnTo>
                  <a:pt x="0" y="8155877"/>
                </a:lnTo>
                <a:lnTo>
                  <a:pt x="0" y="0"/>
                </a:lnTo>
                <a:close/>
              </a:path>
            </a:pathLst>
          </a:custGeom>
          <a:blipFill>
            <a:blip r:embed="rId3"/>
            <a:stretch>
              <a:fillRect l="0" t="-6338" r="0" b="-6338"/>
            </a:stretch>
          </a:blipFill>
        </p:spPr>
      </p:sp>
      <p:sp>
        <p:nvSpPr>
          <p:cNvPr name="Freeform 4" id="4"/>
          <p:cNvSpPr/>
          <p:nvPr/>
        </p:nvSpPr>
        <p:spPr>
          <a:xfrm flipH="false" flipV="false" rot="0">
            <a:off x="1583871" y="1028700"/>
            <a:ext cx="722602" cy="644923"/>
          </a:xfrm>
          <a:custGeom>
            <a:avLst/>
            <a:gdLst/>
            <a:ahLst/>
            <a:cxnLst/>
            <a:rect r="r" b="b" t="t" l="l"/>
            <a:pathLst>
              <a:path h="644923" w="722602">
                <a:moveTo>
                  <a:pt x="0" y="0"/>
                </a:moveTo>
                <a:lnTo>
                  <a:pt x="722603" y="0"/>
                </a:lnTo>
                <a:lnTo>
                  <a:pt x="722603" y="644923"/>
                </a:lnTo>
                <a:lnTo>
                  <a:pt x="0" y="64492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985509">
            <a:off x="15618525" y="300378"/>
            <a:ext cx="789236" cy="1456644"/>
          </a:xfrm>
          <a:custGeom>
            <a:avLst/>
            <a:gdLst/>
            <a:ahLst/>
            <a:cxnLst/>
            <a:rect r="r" b="b" t="t" l="l"/>
            <a:pathLst>
              <a:path h="1456644" w="789236">
                <a:moveTo>
                  <a:pt x="0" y="0"/>
                </a:moveTo>
                <a:lnTo>
                  <a:pt x="789236" y="0"/>
                </a:lnTo>
                <a:lnTo>
                  <a:pt x="789236" y="1456644"/>
                </a:lnTo>
                <a:lnTo>
                  <a:pt x="0" y="145664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6" id="6"/>
          <p:cNvGrpSpPr/>
          <p:nvPr/>
        </p:nvGrpSpPr>
        <p:grpSpPr>
          <a:xfrm rot="0">
            <a:off x="4735532" y="1788964"/>
            <a:ext cx="5833904" cy="1066362"/>
            <a:chOff x="0" y="0"/>
            <a:chExt cx="1536501" cy="280853"/>
          </a:xfrm>
        </p:grpSpPr>
        <p:sp>
          <p:nvSpPr>
            <p:cNvPr name="Freeform 7" id="7"/>
            <p:cNvSpPr/>
            <p:nvPr/>
          </p:nvSpPr>
          <p:spPr>
            <a:xfrm flipH="false" flipV="false" rot="0">
              <a:off x="0" y="0"/>
              <a:ext cx="1536501" cy="280853"/>
            </a:xfrm>
            <a:custGeom>
              <a:avLst/>
              <a:gdLst/>
              <a:ahLst/>
              <a:cxnLst/>
              <a:rect r="r" b="b" t="t" l="l"/>
              <a:pathLst>
                <a:path h="280853" w="1536501">
                  <a:moveTo>
                    <a:pt x="22560" y="0"/>
                  </a:moveTo>
                  <a:lnTo>
                    <a:pt x="1513942" y="0"/>
                  </a:lnTo>
                  <a:cubicBezTo>
                    <a:pt x="1519925" y="0"/>
                    <a:pt x="1525663" y="2377"/>
                    <a:pt x="1529894" y="6608"/>
                  </a:cubicBezTo>
                  <a:cubicBezTo>
                    <a:pt x="1534125" y="10838"/>
                    <a:pt x="1536501" y="16577"/>
                    <a:pt x="1536501" y="22560"/>
                  </a:cubicBezTo>
                  <a:lnTo>
                    <a:pt x="1536501" y="258293"/>
                  </a:lnTo>
                  <a:cubicBezTo>
                    <a:pt x="1536501" y="264276"/>
                    <a:pt x="1534125" y="270014"/>
                    <a:pt x="1529894" y="274245"/>
                  </a:cubicBezTo>
                  <a:cubicBezTo>
                    <a:pt x="1525663" y="278476"/>
                    <a:pt x="1519925" y="280853"/>
                    <a:pt x="1513942" y="280853"/>
                  </a:cubicBezTo>
                  <a:lnTo>
                    <a:pt x="22560" y="280853"/>
                  </a:lnTo>
                  <a:cubicBezTo>
                    <a:pt x="16577" y="280853"/>
                    <a:pt x="10838" y="278476"/>
                    <a:pt x="6608" y="274245"/>
                  </a:cubicBezTo>
                  <a:cubicBezTo>
                    <a:pt x="2377" y="270014"/>
                    <a:pt x="0" y="264276"/>
                    <a:pt x="0" y="258293"/>
                  </a:cubicBezTo>
                  <a:lnTo>
                    <a:pt x="0" y="22560"/>
                  </a:lnTo>
                  <a:cubicBezTo>
                    <a:pt x="0" y="16577"/>
                    <a:pt x="2377" y="10838"/>
                    <a:pt x="6608" y="6608"/>
                  </a:cubicBezTo>
                  <a:cubicBezTo>
                    <a:pt x="10838" y="2377"/>
                    <a:pt x="16577" y="0"/>
                    <a:pt x="22560" y="0"/>
                  </a:cubicBezTo>
                  <a:close/>
                </a:path>
              </a:pathLst>
            </a:custGeom>
            <a:gradFill rotWithShape="true">
              <a:gsLst>
                <a:gs pos="15000">
                  <a:srgbClr val="FAEE21">
                    <a:alpha val="100000"/>
                  </a:srgbClr>
                </a:gs>
                <a:gs pos="50000">
                  <a:srgbClr val="6FE600">
                    <a:alpha val="100000"/>
                  </a:srgbClr>
                </a:gs>
                <a:gs pos="85000">
                  <a:srgbClr val="00FFFF">
                    <a:alpha val="100000"/>
                  </a:srgbClr>
                </a:gs>
              </a:gsLst>
              <a:lin ang="18900000"/>
            </a:gradFill>
          </p:spPr>
        </p:sp>
        <p:sp>
          <p:nvSpPr>
            <p:cNvPr name="TextBox 8" id="8"/>
            <p:cNvSpPr txBox="true"/>
            <p:nvPr/>
          </p:nvSpPr>
          <p:spPr>
            <a:xfrm>
              <a:off x="0" y="-38100"/>
              <a:ext cx="1536501" cy="318953"/>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945734" y="3355617"/>
            <a:ext cx="18604292" cy="3221059"/>
            <a:chOff x="0" y="0"/>
            <a:chExt cx="4899896" cy="848345"/>
          </a:xfrm>
        </p:grpSpPr>
        <p:sp>
          <p:nvSpPr>
            <p:cNvPr name="Freeform 10" id="10"/>
            <p:cNvSpPr/>
            <p:nvPr/>
          </p:nvSpPr>
          <p:spPr>
            <a:xfrm flipH="false" flipV="false" rot="0">
              <a:off x="0" y="0"/>
              <a:ext cx="4899896" cy="848345"/>
            </a:xfrm>
            <a:custGeom>
              <a:avLst/>
              <a:gdLst/>
              <a:ahLst/>
              <a:cxnLst/>
              <a:rect r="r" b="b" t="t" l="l"/>
              <a:pathLst>
                <a:path h="848345" w="4899896">
                  <a:moveTo>
                    <a:pt x="7074" y="0"/>
                  </a:moveTo>
                  <a:lnTo>
                    <a:pt x="4892822" y="0"/>
                  </a:lnTo>
                  <a:cubicBezTo>
                    <a:pt x="4894698" y="0"/>
                    <a:pt x="4896497" y="745"/>
                    <a:pt x="4897824" y="2072"/>
                  </a:cubicBezTo>
                  <a:cubicBezTo>
                    <a:pt x="4899151" y="3399"/>
                    <a:pt x="4899896" y="5198"/>
                    <a:pt x="4899896" y="7074"/>
                  </a:cubicBezTo>
                  <a:lnTo>
                    <a:pt x="4899896" y="841270"/>
                  </a:lnTo>
                  <a:cubicBezTo>
                    <a:pt x="4899896" y="845177"/>
                    <a:pt x="4896729" y="848345"/>
                    <a:pt x="4892822" y="848345"/>
                  </a:cubicBezTo>
                  <a:lnTo>
                    <a:pt x="7074" y="848345"/>
                  </a:lnTo>
                  <a:cubicBezTo>
                    <a:pt x="3167" y="848345"/>
                    <a:pt x="0" y="845177"/>
                    <a:pt x="0" y="841270"/>
                  </a:cubicBezTo>
                  <a:lnTo>
                    <a:pt x="0" y="7074"/>
                  </a:lnTo>
                  <a:cubicBezTo>
                    <a:pt x="0" y="3167"/>
                    <a:pt x="3167" y="0"/>
                    <a:pt x="7074" y="0"/>
                  </a:cubicBezTo>
                  <a:close/>
                </a:path>
              </a:pathLst>
            </a:custGeom>
            <a:gradFill rotWithShape="true">
              <a:gsLst>
                <a:gs pos="15000">
                  <a:srgbClr val="FAEE21">
                    <a:alpha val="100000"/>
                  </a:srgbClr>
                </a:gs>
                <a:gs pos="50000">
                  <a:srgbClr val="6FE600">
                    <a:alpha val="100000"/>
                  </a:srgbClr>
                </a:gs>
                <a:gs pos="85000">
                  <a:srgbClr val="00FFFF">
                    <a:alpha val="100000"/>
                  </a:srgbClr>
                </a:gs>
              </a:gsLst>
              <a:lin ang="18900000"/>
            </a:gradFill>
          </p:spPr>
        </p:sp>
        <p:sp>
          <p:nvSpPr>
            <p:cNvPr name="TextBox 11" id="11"/>
            <p:cNvSpPr txBox="true"/>
            <p:nvPr/>
          </p:nvSpPr>
          <p:spPr>
            <a:xfrm>
              <a:off x="0" y="-66675"/>
              <a:ext cx="4899896" cy="915020"/>
            </a:xfrm>
            <a:prstGeom prst="rect">
              <a:avLst/>
            </a:prstGeom>
          </p:spPr>
          <p:txBody>
            <a:bodyPr anchor="ctr" rtlCol="false" tIns="50800" lIns="50800" bIns="50800" rIns="50800"/>
            <a:lstStyle/>
            <a:p>
              <a:pPr algn="ctr">
                <a:lnSpc>
                  <a:spcPts val="4619"/>
                </a:lnSpc>
              </a:pPr>
            </a:p>
            <a:p>
              <a:pPr algn="ctr">
                <a:lnSpc>
                  <a:spcPts val="3219"/>
                </a:lnSpc>
              </a:pPr>
            </a:p>
            <a:p>
              <a:pPr algn="ctr">
                <a:lnSpc>
                  <a:spcPts val="4619"/>
                </a:lnSpc>
              </a:pPr>
            </a:p>
          </p:txBody>
        </p:sp>
      </p:grpSp>
      <p:sp>
        <p:nvSpPr>
          <p:cNvPr name="Freeform 12" id="12"/>
          <p:cNvSpPr/>
          <p:nvPr/>
        </p:nvSpPr>
        <p:spPr>
          <a:xfrm flipH="false" flipV="false" rot="0">
            <a:off x="12633245" y="413114"/>
            <a:ext cx="2795442" cy="3178088"/>
          </a:xfrm>
          <a:custGeom>
            <a:avLst/>
            <a:gdLst/>
            <a:ahLst/>
            <a:cxnLst/>
            <a:rect r="r" b="b" t="t" l="l"/>
            <a:pathLst>
              <a:path h="3178088" w="2795442">
                <a:moveTo>
                  <a:pt x="0" y="0"/>
                </a:moveTo>
                <a:lnTo>
                  <a:pt x="2795442" y="0"/>
                </a:lnTo>
                <a:lnTo>
                  <a:pt x="2795442" y="3178087"/>
                </a:lnTo>
                <a:lnTo>
                  <a:pt x="0" y="3178087"/>
                </a:lnTo>
                <a:lnTo>
                  <a:pt x="0" y="0"/>
                </a:lnTo>
                <a:close/>
              </a:path>
            </a:pathLst>
          </a:custGeom>
          <a:blipFill>
            <a:blip r:embed="rId8"/>
            <a:stretch>
              <a:fillRect l="0" t="0" r="0" b="0"/>
            </a:stretch>
          </a:blipFill>
        </p:spPr>
      </p:sp>
      <p:sp>
        <p:nvSpPr>
          <p:cNvPr name="TextBox 13" id="13"/>
          <p:cNvSpPr txBox="true"/>
          <p:nvPr/>
        </p:nvSpPr>
        <p:spPr>
          <a:xfrm rot="0">
            <a:off x="-249132" y="3534051"/>
            <a:ext cx="14984443" cy="3626557"/>
          </a:xfrm>
          <a:prstGeom prst="rect">
            <a:avLst/>
          </a:prstGeom>
        </p:spPr>
        <p:txBody>
          <a:bodyPr anchor="t" rtlCol="false" tIns="0" lIns="0" bIns="0" rIns="0">
            <a:spAutoFit/>
          </a:bodyPr>
          <a:lstStyle/>
          <a:p>
            <a:pPr algn="ctr" marL="749638" indent="-374819" lvl="1">
              <a:lnSpc>
                <a:spcPts val="4861"/>
              </a:lnSpc>
              <a:buAutoNum type="arabicPeriod" startAt="1"/>
            </a:pPr>
            <a:r>
              <a:rPr lang="en-US" b="true" sz="3472">
                <a:solidFill>
                  <a:srgbClr val="1F244A"/>
                </a:solidFill>
                <a:latin typeface="Open Sans Bold"/>
                <a:ea typeface="Open Sans Bold"/>
                <a:cs typeface="Open Sans Bold"/>
                <a:sym typeface="Open Sans Bold"/>
              </a:rPr>
              <a:t>Política de Canal Oficial:</a:t>
            </a:r>
            <a:r>
              <a:rPr lang="en-US" sz="3472">
                <a:solidFill>
                  <a:srgbClr val="1F244A"/>
                </a:solidFill>
                <a:latin typeface="Open Sans"/>
                <a:ea typeface="Open Sans"/>
                <a:cs typeface="Open Sans"/>
                <a:sym typeface="Open Sans"/>
              </a:rPr>
              <a:t> El grupo de comunicación con código QR será reconocido como el canal oficial primario para notificaciones inmediatas de cambios de tutoría, debiendo ser complementado siempre con un correo electrónico institucional como respaldo y formalidad</a:t>
            </a:r>
          </a:p>
          <a:p>
            <a:pPr algn="ctr">
              <a:lnSpc>
                <a:spcPts val="4861"/>
              </a:lnSpc>
            </a:pPr>
          </a:p>
        </p:txBody>
      </p:sp>
      <p:sp>
        <p:nvSpPr>
          <p:cNvPr name="TextBox 14" id="14"/>
          <p:cNvSpPr txBox="true"/>
          <p:nvPr/>
        </p:nvSpPr>
        <p:spPr>
          <a:xfrm rot="0">
            <a:off x="3477731" y="471252"/>
            <a:ext cx="10779698" cy="1367630"/>
          </a:xfrm>
          <a:prstGeom prst="rect">
            <a:avLst/>
          </a:prstGeom>
        </p:spPr>
        <p:txBody>
          <a:bodyPr anchor="t" rtlCol="false" tIns="0" lIns="0" bIns="0" rIns="0">
            <a:spAutoFit/>
          </a:bodyPr>
          <a:lstStyle/>
          <a:p>
            <a:pPr algn="ctr" marL="0" indent="0" lvl="0">
              <a:lnSpc>
                <a:spcPts val="8337"/>
              </a:lnSpc>
              <a:spcBef>
                <a:spcPct val="0"/>
              </a:spcBef>
            </a:pPr>
            <a:r>
              <a:rPr lang="en-US" sz="10421">
                <a:solidFill>
                  <a:srgbClr val="1F244A"/>
                </a:solidFill>
                <a:latin typeface="Mango AC"/>
                <a:ea typeface="Mango AC"/>
                <a:cs typeface="Mango AC"/>
                <a:sym typeface="Mango AC"/>
              </a:rPr>
              <a:t>PROYECTO </a:t>
            </a:r>
          </a:p>
        </p:txBody>
      </p:sp>
      <p:sp>
        <p:nvSpPr>
          <p:cNvPr name="TextBox 15" id="15"/>
          <p:cNvSpPr txBox="true"/>
          <p:nvPr/>
        </p:nvSpPr>
        <p:spPr>
          <a:xfrm rot="0">
            <a:off x="4278139" y="1993333"/>
            <a:ext cx="6966841" cy="581424"/>
          </a:xfrm>
          <a:prstGeom prst="rect">
            <a:avLst/>
          </a:prstGeom>
        </p:spPr>
        <p:txBody>
          <a:bodyPr anchor="t" rtlCol="false" tIns="0" lIns="0" bIns="0" rIns="0">
            <a:spAutoFit/>
          </a:bodyPr>
          <a:lstStyle/>
          <a:p>
            <a:pPr algn="ctr">
              <a:lnSpc>
                <a:spcPts val="4703"/>
              </a:lnSpc>
            </a:pPr>
            <a:r>
              <a:rPr lang="en-US" sz="3359">
                <a:solidFill>
                  <a:srgbClr val="1F244A"/>
                </a:solidFill>
                <a:latin typeface="Open Sans"/>
                <a:ea typeface="Open Sans"/>
                <a:cs typeface="Open Sans"/>
                <a:sym typeface="Open Sans"/>
              </a:rPr>
              <a:t>POLITICAS</a:t>
            </a:r>
          </a:p>
        </p:txBody>
      </p:sp>
      <p:grpSp>
        <p:nvGrpSpPr>
          <p:cNvPr name="Group 16" id="16"/>
          <p:cNvGrpSpPr/>
          <p:nvPr/>
        </p:nvGrpSpPr>
        <p:grpSpPr>
          <a:xfrm rot="0">
            <a:off x="663432" y="7177670"/>
            <a:ext cx="17624568" cy="3109330"/>
            <a:chOff x="0" y="0"/>
            <a:chExt cx="4641862" cy="818918"/>
          </a:xfrm>
        </p:grpSpPr>
        <p:sp>
          <p:nvSpPr>
            <p:cNvPr name="Freeform 17" id="17"/>
            <p:cNvSpPr/>
            <p:nvPr/>
          </p:nvSpPr>
          <p:spPr>
            <a:xfrm flipH="false" flipV="false" rot="0">
              <a:off x="0" y="0"/>
              <a:ext cx="4641862" cy="818918"/>
            </a:xfrm>
            <a:custGeom>
              <a:avLst/>
              <a:gdLst/>
              <a:ahLst/>
              <a:cxnLst/>
              <a:rect r="r" b="b" t="t" l="l"/>
              <a:pathLst>
                <a:path h="818918" w="4641862">
                  <a:moveTo>
                    <a:pt x="7468" y="0"/>
                  </a:moveTo>
                  <a:lnTo>
                    <a:pt x="4634394" y="0"/>
                  </a:lnTo>
                  <a:cubicBezTo>
                    <a:pt x="4636375" y="0"/>
                    <a:pt x="4638274" y="787"/>
                    <a:pt x="4639675" y="2187"/>
                  </a:cubicBezTo>
                  <a:cubicBezTo>
                    <a:pt x="4641075" y="3588"/>
                    <a:pt x="4641862" y="5487"/>
                    <a:pt x="4641862" y="7468"/>
                  </a:cubicBezTo>
                  <a:lnTo>
                    <a:pt x="4641862" y="811451"/>
                  </a:lnTo>
                  <a:cubicBezTo>
                    <a:pt x="4641862" y="813431"/>
                    <a:pt x="4641075" y="815330"/>
                    <a:pt x="4639675" y="816731"/>
                  </a:cubicBezTo>
                  <a:cubicBezTo>
                    <a:pt x="4638274" y="818131"/>
                    <a:pt x="4636375" y="818918"/>
                    <a:pt x="4634394" y="818918"/>
                  </a:cubicBezTo>
                  <a:lnTo>
                    <a:pt x="7468" y="818918"/>
                  </a:lnTo>
                  <a:cubicBezTo>
                    <a:pt x="5487" y="818918"/>
                    <a:pt x="3588" y="818131"/>
                    <a:pt x="2187" y="816731"/>
                  </a:cubicBezTo>
                  <a:cubicBezTo>
                    <a:pt x="787" y="815330"/>
                    <a:pt x="0" y="813431"/>
                    <a:pt x="0" y="811451"/>
                  </a:cubicBezTo>
                  <a:lnTo>
                    <a:pt x="0" y="7468"/>
                  </a:lnTo>
                  <a:cubicBezTo>
                    <a:pt x="0" y="5487"/>
                    <a:pt x="787" y="3588"/>
                    <a:pt x="2187" y="2187"/>
                  </a:cubicBezTo>
                  <a:cubicBezTo>
                    <a:pt x="3588" y="787"/>
                    <a:pt x="5487" y="0"/>
                    <a:pt x="7468" y="0"/>
                  </a:cubicBezTo>
                  <a:close/>
                </a:path>
              </a:pathLst>
            </a:custGeom>
            <a:gradFill rotWithShape="true">
              <a:gsLst>
                <a:gs pos="15000">
                  <a:srgbClr val="FAEE21">
                    <a:alpha val="100000"/>
                  </a:srgbClr>
                </a:gs>
                <a:gs pos="50000">
                  <a:srgbClr val="6FE600">
                    <a:alpha val="100000"/>
                  </a:srgbClr>
                </a:gs>
                <a:gs pos="85000">
                  <a:srgbClr val="00FFFF">
                    <a:alpha val="100000"/>
                  </a:srgbClr>
                </a:gs>
              </a:gsLst>
              <a:lin ang="18900000"/>
            </a:gradFill>
          </p:spPr>
        </p:sp>
        <p:sp>
          <p:nvSpPr>
            <p:cNvPr name="TextBox 18" id="18"/>
            <p:cNvSpPr txBox="true"/>
            <p:nvPr/>
          </p:nvSpPr>
          <p:spPr>
            <a:xfrm>
              <a:off x="0" y="-66675"/>
              <a:ext cx="4641862" cy="885593"/>
            </a:xfrm>
            <a:prstGeom prst="rect">
              <a:avLst/>
            </a:prstGeom>
          </p:spPr>
          <p:txBody>
            <a:bodyPr anchor="ctr" rtlCol="false" tIns="50800" lIns="50800" bIns="50800" rIns="50800"/>
            <a:lstStyle/>
            <a:p>
              <a:pPr algn="ctr">
                <a:lnSpc>
                  <a:spcPts val="4619"/>
                </a:lnSpc>
              </a:pPr>
            </a:p>
            <a:p>
              <a:pPr algn="ctr">
                <a:lnSpc>
                  <a:spcPts val="3219"/>
                </a:lnSpc>
              </a:pPr>
            </a:p>
            <a:p>
              <a:pPr algn="ctr">
                <a:lnSpc>
                  <a:spcPts val="4619"/>
                </a:lnSpc>
              </a:pPr>
            </a:p>
          </p:txBody>
        </p:sp>
      </p:grpSp>
      <p:sp>
        <p:nvSpPr>
          <p:cNvPr name="TextBox 19" id="19"/>
          <p:cNvSpPr txBox="true"/>
          <p:nvPr/>
        </p:nvSpPr>
        <p:spPr>
          <a:xfrm rot="0">
            <a:off x="774025" y="7332059"/>
            <a:ext cx="17513975" cy="2821305"/>
          </a:xfrm>
          <a:prstGeom prst="rect">
            <a:avLst/>
          </a:prstGeom>
        </p:spPr>
        <p:txBody>
          <a:bodyPr anchor="t" rtlCol="false" tIns="0" lIns="0" bIns="0" rIns="0">
            <a:spAutoFit/>
          </a:bodyPr>
          <a:lstStyle/>
          <a:p>
            <a:pPr algn="ctr">
              <a:lnSpc>
                <a:spcPts val="4480"/>
              </a:lnSpc>
            </a:pPr>
            <a:r>
              <a:rPr lang="en-US" sz="3200">
                <a:solidFill>
                  <a:srgbClr val="1F244A"/>
                </a:solidFill>
                <a:latin typeface="Open Sans"/>
                <a:ea typeface="Open Sans"/>
                <a:cs typeface="Open Sans"/>
                <a:sym typeface="Open Sans"/>
              </a:rPr>
              <a:t>2.-</a:t>
            </a:r>
            <a:r>
              <a:rPr lang="en-US" sz="3200">
                <a:solidFill>
                  <a:srgbClr val="1F244A"/>
                </a:solidFill>
                <a:latin typeface="Open Sans"/>
                <a:ea typeface="Open Sans"/>
                <a:cs typeface="Open Sans"/>
                <a:sym typeface="Open Sans"/>
              </a:rPr>
              <a:t>Política de Administración y Contenido: Solo los coordinadores y tutores designados tendrán permisos de administración y publicación en los grupos al igual el  contenido estará estrictamente limitado a avisos oficiales (cambios, asignaciones, recordatorios de sesiones), prohibiéndose mensajes personales o no institucionales</a:t>
            </a:r>
          </a:p>
          <a:p>
            <a:pPr algn="ctr">
              <a:lnSpc>
                <a:spcPts val="4759"/>
              </a:lnSpc>
            </a:pP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0" y="2803357"/>
            <a:ext cx="18288000" cy="8155876"/>
          </a:xfrm>
          <a:custGeom>
            <a:avLst/>
            <a:gdLst/>
            <a:ahLst/>
            <a:cxnLst/>
            <a:rect r="r" b="b" t="t" l="l"/>
            <a:pathLst>
              <a:path h="8155876" w="18288000">
                <a:moveTo>
                  <a:pt x="0" y="0"/>
                </a:moveTo>
                <a:lnTo>
                  <a:pt x="18288000" y="0"/>
                </a:lnTo>
                <a:lnTo>
                  <a:pt x="18288000" y="8155877"/>
                </a:lnTo>
                <a:lnTo>
                  <a:pt x="0" y="8155877"/>
                </a:lnTo>
                <a:lnTo>
                  <a:pt x="0" y="0"/>
                </a:lnTo>
                <a:close/>
              </a:path>
            </a:pathLst>
          </a:custGeom>
          <a:blipFill>
            <a:blip r:embed="rId3"/>
            <a:stretch>
              <a:fillRect l="0" t="-6338" r="0" b="-6338"/>
            </a:stretch>
          </a:blipFill>
        </p:spPr>
      </p:sp>
      <p:sp>
        <p:nvSpPr>
          <p:cNvPr name="Freeform 4" id="4"/>
          <p:cNvSpPr/>
          <p:nvPr/>
        </p:nvSpPr>
        <p:spPr>
          <a:xfrm flipH="false" flipV="false" rot="0">
            <a:off x="1583871" y="1028700"/>
            <a:ext cx="722602" cy="644923"/>
          </a:xfrm>
          <a:custGeom>
            <a:avLst/>
            <a:gdLst/>
            <a:ahLst/>
            <a:cxnLst/>
            <a:rect r="r" b="b" t="t" l="l"/>
            <a:pathLst>
              <a:path h="644923" w="722602">
                <a:moveTo>
                  <a:pt x="0" y="0"/>
                </a:moveTo>
                <a:lnTo>
                  <a:pt x="722603" y="0"/>
                </a:lnTo>
                <a:lnTo>
                  <a:pt x="722603" y="644923"/>
                </a:lnTo>
                <a:lnTo>
                  <a:pt x="0" y="64492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985509">
            <a:off x="15618525" y="300378"/>
            <a:ext cx="789236" cy="1456644"/>
          </a:xfrm>
          <a:custGeom>
            <a:avLst/>
            <a:gdLst/>
            <a:ahLst/>
            <a:cxnLst/>
            <a:rect r="r" b="b" t="t" l="l"/>
            <a:pathLst>
              <a:path h="1456644" w="789236">
                <a:moveTo>
                  <a:pt x="0" y="0"/>
                </a:moveTo>
                <a:lnTo>
                  <a:pt x="789236" y="0"/>
                </a:lnTo>
                <a:lnTo>
                  <a:pt x="789236" y="1456644"/>
                </a:lnTo>
                <a:lnTo>
                  <a:pt x="0" y="145664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6" id="6"/>
          <p:cNvGrpSpPr/>
          <p:nvPr/>
        </p:nvGrpSpPr>
        <p:grpSpPr>
          <a:xfrm rot="0">
            <a:off x="5411076" y="2803357"/>
            <a:ext cx="5833904" cy="1066362"/>
            <a:chOff x="0" y="0"/>
            <a:chExt cx="1536501" cy="280853"/>
          </a:xfrm>
        </p:grpSpPr>
        <p:sp>
          <p:nvSpPr>
            <p:cNvPr name="Freeform 7" id="7"/>
            <p:cNvSpPr/>
            <p:nvPr/>
          </p:nvSpPr>
          <p:spPr>
            <a:xfrm flipH="false" flipV="false" rot="0">
              <a:off x="0" y="0"/>
              <a:ext cx="1536501" cy="280853"/>
            </a:xfrm>
            <a:custGeom>
              <a:avLst/>
              <a:gdLst/>
              <a:ahLst/>
              <a:cxnLst/>
              <a:rect r="r" b="b" t="t" l="l"/>
              <a:pathLst>
                <a:path h="280853" w="1536501">
                  <a:moveTo>
                    <a:pt x="22560" y="0"/>
                  </a:moveTo>
                  <a:lnTo>
                    <a:pt x="1513942" y="0"/>
                  </a:lnTo>
                  <a:cubicBezTo>
                    <a:pt x="1519925" y="0"/>
                    <a:pt x="1525663" y="2377"/>
                    <a:pt x="1529894" y="6608"/>
                  </a:cubicBezTo>
                  <a:cubicBezTo>
                    <a:pt x="1534125" y="10838"/>
                    <a:pt x="1536501" y="16577"/>
                    <a:pt x="1536501" y="22560"/>
                  </a:cubicBezTo>
                  <a:lnTo>
                    <a:pt x="1536501" y="258293"/>
                  </a:lnTo>
                  <a:cubicBezTo>
                    <a:pt x="1536501" y="264276"/>
                    <a:pt x="1534125" y="270014"/>
                    <a:pt x="1529894" y="274245"/>
                  </a:cubicBezTo>
                  <a:cubicBezTo>
                    <a:pt x="1525663" y="278476"/>
                    <a:pt x="1519925" y="280853"/>
                    <a:pt x="1513942" y="280853"/>
                  </a:cubicBezTo>
                  <a:lnTo>
                    <a:pt x="22560" y="280853"/>
                  </a:lnTo>
                  <a:cubicBezTo>
                    <a:pt x="16577" y="280853"/>
                    <a:pt x="10838" y="278476"/>
                    <a:pt x="6608" y="274245"/>
                  </a:cubicBezTo>
                  <a:cubicBezTo>
                    <a:pt x="2377" y="270014"/>
                    <a:pt x="0" y="264276"/>
                    <a:pt x="0" y="258293"/>
                  </a:cubicBezTo>
                  <a:lnTo>
                    <a:pt x="0" y="22560"/>
                  </a:lnTo>
                  <a:cubicBezTo>
                    <a:pt x="0" y="16577"/>
                    <a:pt x="2377" y="10838"/>
                    <a:pt x="6608" y="6608"/>
                  </a:cubicBezTo>
                  <a:cubicBezTo>
                    <a:pt x="10838" y="2377"/>
                    <a:pt x="16577" y="0"/>
                    <a:pt x="22560" y="0"/>
                  </a:cubicBezTo>
                  <a:close/>
                </a:path>
              </a:pathLst>
            </a:custGeom>
            <a:gradFill rotWithShape="true">
              <a:gsLst>
                <a:gs pos="15000">
                  <a:srgbClr val="FAEE21">
                    <a:alpha val="100000"/>
                  </a:srgbClr>
                </a:gs>
                <a:gs pos="50000">
                  <a:srgbClr val="6FE600">
                    <a:alpha val="100000"/>
                  </a:srgbClr>
                </a:gs>
                <a:gs pos="85000">
                  <a:srgbClr val="00FFFF">
                    <a:alpha val="100000"/>
                  </a:srgbClr>
                </a:gs>
              </a:gsLst>
              <a:lin ang="18900000"/>
            </a:gradFill>
          </p:spPr>
        </p:sp>
        <p:sp>
          <p:nvSpPr>
            <p:cNvPr name="TextBox 8" id="8"/>
            <p:cNvSpPr txBox="true"/>
            <p:nvPr/>
          </p:nvSpPr>
          <p:spPr>
            <a:xfrm>
              <a:off x="0" y="-38100"/>
              <a:ext cx="1536501" cy="318953"/>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434566" y="5375905"/>
            <a:ext cx="18604292" cy="3221059"/>
            <a:chOff x="0" y="0"/>
            <a:chExt cx="4899896" cy="848345"/>
          </a:xfrm>
        </p:grpSpPr>
        <p:sp>
          <p:nvSpPr>
            <p:cNvPr name="Freeform 10" id="10"/>
            <p:cNvSpPr/>
            <p:nvPr/>
          </p:nvSpPr>
          <p:spPr>
            <a:xfrm flipH="false" flipV="false" rot="0">
              <a:off x="0" y="0"/>
              <a:ext cx="4899896" cy="848345"/>
            </a:xfrm>
            <a:custGeom>
              <a:avLst/>
              <a:gdLst/>
              <a:ahLst/>
              <a:cxnLst/>
              <a:rect r="r" b="b" t="t" l="l"/>
              <a:pathLst>
                <a:path h="848345" w="4899896">
                  <a:moveTo>
                    <a:pt x="7074" y="0"/>
                  </a:moveTo>
                  <a:lnTo>
                    <a:pt x="4892822" y="0"/>
                  </a:lnTo>
                  <a:cubicBezTo>
                    <a:pt x="4894698" y="0"/>
                    <a:pt x="4896497" y="745"/>
                    <a:pt x="4897824" y="2072"/>
                  </a:cubicBezTo>
                  <a:cubicBezTo>
                    <a:pt x="4899151" y="3399"/>
                    <a:pt x="4899896" y="5198"/>
                    <a:pt x="4899896" y="7074"/>
                  </a:cubicBezTo>
                  <a:lnTo>
                    <a:pt x="4899896" y="841270"/>
                  </a:lnTo>
                  <a:cubicBezTo>
                    <a:pt x="4899896" y="845177"/>
                    <a:pt x="4896729" y="848345"/>
                    <a:pt x="4892822" y="848345"/>
                  </a:cubicBezTo>
                  <a:lnTo>
                    <a:pt x="7074" y="848345"/>
                  </a:lnTo>
                  <a:cubicBezTo>
                    <a:pt x="3167" y="848345"/>
                    <a:pt x="0" y="845177"/>
                    <a:pt x="0" y="841270"/>
                  </a:cubicBezTo>
                  <a:lnTo>
                    <a:pt x="0" y="7074"/>
                  </a:lnTo>
                  <a:cubicBezTo>
                    <a:pt x="0" y="3167"/>
                    <a:pt x="3167" y="0"/>
                    <a:pt x="7074" y="0"/>
                  </a:cubicBezTo>
                  <a:close/>
                </a:path>
              </a:pathLst>
            </a:custGeom>
            <a:gradFill rotWithShape="true">
              <a:gsLst>
                <a:gs pos="15000">
                  <a:srgbClr val="FAEE21">
                    <a:alpha val="100000"/>
                  </a:srgbClr>
                </a:gs>
                <a:gs pos="50000">
                  <a:srgbClr val="6FE600">
                    <a:alpha val="100000"/>
                  </a:srgbClr>
                </a:gs>
                <a:gs pos="85000">
                  <a:srgbClr val="00FFFF">
                    <a:alpha val="100000"/>
                  </a:srgbClr>
                </a:gs>
              </a:gsLst>
              <a:lin ang="18900000"/>
            </a:gradFill>
          </p:spPr>
        </p:sp>
        <p:sp>
          <p:nvSpPr>
            <p:cNvPr name="TextBox 11" id="11"/>
            <p:cNvSpPr txBox="true"/>
            <p:nvPr/>
          </p:nvSpPr>
          <p:spPr>
            <a:xfrm>
              <a:off x="0" y="-66675"/>
              <a:ext cx="4899896" cy="915020"/>
            </a:xfrm>
            <a:prstGeom prst="rect">
              <a:avLst/>
            </a:prstGeom>
          </p:spPr>
          <p:txBody>
            <a:bodyPr anchor="ctr" rtlCol="false" tIns="50800" lIns="50800" bIns="50800" rIns="50800"/>
            <a:lstStyle/>
            <a:p>
              <a:pPr algn="ctr">
                <a:lnSpc>
                  <a:spcPts val="4619"/>
                </a:lnSpc>
              </a:pPr>
            </a:p>
            <a:p>
              <a:pPr algn="ctr">
                <a:lnSpc>
                  <a:spcPts val="3219"/>
                </a:lnSpc>
              </a:pPr>
            </a:p>
            <a:p>
              <a:pPr algn="ctr">
                <a:lnSpc>
                  <a:spcPts val="4619"/>
                </a:lnSpc>
              </a:pPr>
            </a:p>
          </p:txBody>
        </p:sp>
      </p:grpSp>
      <p:sp>
        <p:nvSpPr>
          <p:cNvPr name="Freeform 12" id="12"/>
          <p:cNvSpPr/>
          <p:nvPr/>
        </p:nvSpPr>
        <p:spPr>
          <a:xfrm flipH="false" flipV="false" rot="0">
            <a:off x="12859709" y="413114"/>
            <a:ext cx="2351048" cy="2672864"/>
          </a:xfrm>
          <a:custGeom>
            <a:avLst/>
            <a:gdLst/>
            <a:ahLst/>
            <a:cxnLst/>
            <a:rect r="r" b="b" t="t" l="l"/>
            <a:pathLst>
              <a:path h="2672864" w="2351048">
                <a:moveTo>
                  <a:pt x="0" y="0"/>
                </a:moveTo>
                <a:lnTo>
                  <a:pt x="2351047" y="0"/>
                </a:lnTo>
                <a:lnTo>
                  <a:pt x="2351047" y="2672864"/>
                </a:lnTo>
                <a:lnTo>
                  <a:pt x="0" y="2672864"/>
                </a:lnTo>
                <a:lnTo>
                  <a:pt x="0" y="0"/>
                </a:lnTo>
                <a:close/>
              </a:path>
            </a:pathLst>
          </a:custGeom>
          <a:blipFill>
            <a:blip r:embed="rId8"/>
            <a:stretch>
              <a:fillRect l="0" t="0" r="0" b="0"/>
            </a:stretch>
          </a:blipFill>
        </p:spPr>
      </p:sp>
      <p:sp>
        <p:nvSpPr>
          <p:cNvPr name="TextBox 13" id="13"/>
          <p:cNvSpPr txBox="true"/>
          <p:nvPr/>
        </p:nvSpPr>
        <p:spPr>
          <a:xfrm rot="0">
            <a:off x="0" y="5474620"/>
            <a:ext cx="17790017" cy="2407357"/>
          </a:xfrm>
          <a:prstGeom prst="rect">
            <a:avLst/>
          </a:prstGeom>
        </p:spPr>
        <p:txBody>
          <a:bodyPr anchor="t" rtlCol="false" tIns="0" lIns="0" bIns="0" rIns="0">
            <a:spAutoFit/>
          </a:bodyPr>
          <a:lstStyle/>
          <a:p>
            <a:pPr algn="ctr">
              <a:lnSpc>
                <a:spcPts val="4861"/>
              </a:lnSpc>
            </a:pPr>
            <a:r>
              <a:rPr lang="en-US" sz="3472" b="true">
                <a:solidFill>
                  <a:srgbClr val="1F244A"/>
                </a:solidFill>
                <a:latin typeface="Open Sans Bold"/>
                <a:ea typeface="Open Sans Bold"/>
                <a:cs typeface="Open Sans Bold"/>
                <a:sym typeface="Open Sans Bold"/>
              </a:rPr>
              <a:t>3.-Política de Seguimiento y Verificación:</a:t>
            </a:r>
            <a:r>
              <a:rPr lang="en-US" sz="3472">
                <a:solidFill>
                  <a:srgbClr val="1F244A"/>
                </a:solidFill>
                <a:latin typeface="Open Sans"/>
                <a:ea typeface="Open Sans"/>
                <a:cs typeface="Open Sans"/>
                <a:sym typeface="Open Sans"/>
              </a:rPr>
              <a:t> Tras cualquier cambio de tutor registrado en el sistema, la coordinación tendrá un plazo máximo de 48 horas hábiles para ejecutar el protocolo de notificación (publicar en el grupo)los tutores verificarán en sus primeras sesiones que todos sus tutorados están integrados al canal</a:t>
            </a:r>
          </a:p>
        </p:txBody>
      </p:sp>
      <p:sp>
        <p:nvSpPr>
          <p:cNvPr name="TextBox 14" id="14"/>
          <p:cNvSpPr txBox="true"/>
          <p:nvPr/>
        </p:nvSpPr>
        <p:spPr>
          <a:xfrm rot="0">
            <a:off x="3477731" y="471252"/>
            <a:ext cx="10779698" cy="1367630"/>
          </a:xfrm>
          <a:prstGeom prst="rect">
            <a:avLst/>
          </a:prstGeom>
        </p:spPr>
        <p:txBody>
          <a:bodyPr anchor="t" rtlCol="false" tIns="0" lIns="0" bIns="0" rIns="0">
            <a:spAutoFit/>
          </a:bodyPr>
          <a:lstStyle/>
          <a:p>
            <a:pPr algn="ctr" marL="0" indent="0" lvl="0">
              <a:lnSpc>
                <a:spcPts val="8337"/>
              </a:lnSpc>
              <a:spcBef>
                <a:spcPct val="0"/>
              </a:spcBef>
            </a:pPr>
            <a:r>
              <a:rPr lang="en-US" sz="10421">
                <a:solidFill>
                  <a:srgbClr val="1F244A"/>
                </a:solidFill>
                <a:latin typeface="Mango AC"/>
                <a:ea typeface="Mango AC"/>
                <a:cs typeface="Mango AC"/>
                <a:sym typeface="Mango AC"/>
              </a:rPr>
              <a:t>PROYECTO </a:t>
            </a:r>
          </a:p>
        </p:txBody>
      </p:sp>
      <p:sp>
        <p:nvSpPr>
          <p:cNvPr name="TextBox 15" id="15"/>
          <p:cNvSpPr txBox="true"/>
          <p:nvPr/>
        </p:nvSpPr>
        <p:spPr>
          <a:xfrm rot="0">
            <a:off x="4656669" y="3009778"/>
            <a:ext cx="6966841" cy="581424"/>
          </a:xfrm>
          <a:prstGeom prst="rect">
            <a:avLst/>
          </a:prstGeom>
        </p:spPr>
        <p:txBody>
          <a:bodyPr anchor="t" rtlCol="false" tIns="0" lIns="0" bIns="0" rIns="0">
            <a:spAutoFit/>
          </a:bodyPr>
          <a:lstStyle/>
          <a:p>
            <a:pPr algn="ctr">
              <a:lnSpc>
                <a:spcPts val="4703"/>
              </a:lnSpc>
            </a:pPr>
            <a:r>
              <a:rPr lang="en-US" sz="3359">
                <a:solidFill>
                  <a:srgbClr val="1F244A"/>
                </a:solidFill>
                <a:latin typeface="Open Sans"/>
                <a:ea typeface="Open Sans"/>
                <a:cs typeface="Open Sans"/>
                <a:sym typeface="Open Sans"/>
              </a:rPr>
              <a:t>POLITICAS</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4931726">
            <a:off x="14643610" y="2376725"/>
            <a:ext cx="2232993" cy="2924157"/>
          </a:xfrm>
          <a:custGeom>
            <a:avLst/>
            <a:gdLst/>
            <a:ahLst/>
            <a:cxnLst/>
            <a:rect r="r" b="b" t="t" l="l"/>
            <a:pathLst>
              <a:path h="2924157" w="2232993">
                <a:moveTo>
                  <a:pt x="0" y="0"/>
                </a:moveTo>
                <a:lnTo>
                  <a:pt x="2232993" y="0"/>
                </a:lnTo>
                <a:lnTo>
                  <a:pt x="2232993" y="2924157"/>
                </a:lnTo>
                <a:lnTo>
                  <a:pt x="0" y="292415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6637654" y="8284787"/>
            <a:ext cx="722602" cy="644923"/>
          </a:xfrm>
          <a:custGeom>
            <a:avLst/>
            <a:gdLst/>
            <a:ahLst/>
            <a:cxnLst/>
            <a:rect r="r" b="b" t="t" l="l"/>
            <a:pathLst>
              <a:path h="644923" w="722602">
                <a:moveTo>
                  <a:pt x="0" y="0"/>
                </a:moveTo>
                <a:lnTo>
                  <a:pt x="722602" y="0"/>
                </a:lnTo>
                <a:lnTo>
                  <a:pt x="722602" y="644923"/>
                </a:lnTo>
                <a:lnTo>
                  <a:pt x="0" y="64492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5" id="5"/>
          <p:cNvGrpSpPr/>
          <p:nvPr/>
        </p:nvGrpSpPr>
        <p:grpSpPr>
          <a:xfrm rot="0">
            <a:off x="1338345" y="4382245"/>
            <a:ext cx="14113148" cy="3902542"/>
            <a:chOff x="0" y="0"/>
            <a:chExt cx="3717043" cy="1027830"/>
          </a:xfrm>
        </p:grpSpPr>
        <p:sp>
          <p:nvSpPr>
            <p:cNvPr name="Freeform 6" id="6"/>
            <p:cNvSpPr/>
            <p:nvPr/>
          </p:nvSpPr>
          <p:spPr>
            <a:xfrm flipH="false" flipV="false" rot="0">
              <a:off x="0" y="0"/>
              <a:ext cx="3717043" cy="1027830"/>
            </a:xfrm>
            <a:custGeom>
              <a:avLst/>
              <a:gdLst/>
              <a:ahLst/>
              <a:cxnLst/>
              <a:rect r="r" b="b" t="t" l="l"/>
              <a:pathLst>
                <a:path h="1027830" w="3717043">
                  <a:moveTo>
                    <a:pt x="0" y="0"/>
                  </a:moveTo>
                  <a:lnTo>
                    <a:pt x="3717043" y="0"/>
                  </a:lnTo>
                  <a:lnTo>
                    <a:pt x="3717043" y="1027830"/>
                  </a:lnTo>
                  <a:lnTo>
                    <a:pt x="0" y="1027830"/>
                  </a:lnTo>
                  <a:close/>
                </a:path>
              </a:pathLst>
            </a:custGeom>
            <a:solidFill>
              <a:srgbClr val="ECE4DB"/>
            </a:solidFill>
          </p:spPr>
        </p:sp>
        <p:sp>
          <p:nvSpPr>
            <p:cNvPr name="TextBox 7" id="7"/>
            <p:cNvSpPr txBox="true"/>
            <p:nvPr/>
          </p:nvSpPr>
          <p:spPr>
            <a:xfrm>
              <a:off x="0" y="-38100"/>
              <a:ext cx="3717043" cy="1065930"/>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735499" y="540719"/>
            <a:ext cx="4248417" cy="3841526"/>
          </a:xfrm>
          <a:custGeom>
            <a:avLst/>
            <a:gdLst/>
            <a:ahLst/>
            <a:cxnLst/>
            <a:rect r="r" b="b" t="t" l="l"/>
            <a:pathLst>
              <a:path h="3841526" w="4248417">
                <a:moveTo>
                  <a:pt x="0" y="0"/>
                </a:moveTo>
                <a:lnTo>
                  <a:pt x="4248416" y="0"/>
                </a:lnTo>
                <a:lnTo>
                  <a:pt x="4248416" y="3841526"/>
                </a:lnTo>
                <a:lnTo>
                  <a:pt x="0" y="3841526"/>
                </a:lnTo>
                <a:lnTo>
                  <a:pt x="0" y="0"/>
                </a:lnTo>
                <a:close/>
              </a:path>
            </a:pathLst>
          </a:custGeom>
          <a:blipFill>
            <a:blip r:embed="rId7"/>
            <a:stretch>
              <a:fillRect l="0" t="0" r="0" b="0"/>
            </a:stretch>
          </a:blipFill>
        </p:spPr>
      </p:sp>
      <p:sp>
        <p:nvSpPr>
          <p:cNvPr name="TextBox 9" id="9"/>
          <p:cNvSpPr txBox="true"/>
          <p:nvPr/>
        </p:nvSpPr>
        <p:spPr>
          <a:xfrm rot="0">
            <a:off x="4529603" y="1565428"/>
            <a:ext cx="9630354" cy="1367630"/>
          </a:xfrm>
          <a:prstGeom prst="rect">
            <a:avLst/>
          </a:prstGeom>
        </p:spPr>
        <p:txBody>
          <a:bodyPr anchor="t" rtlCol="false" tIns="0" lIns="0" bIns="0" rIns="0">
            <a:spAutoFit/>
          </a:bodyPr>
          <a:lstStyle/>
          <a:p>
            <a:pPr algn="ctr" marL="0" indent="0" lvl="0">
              <a:lnSpc>
                <a:spcPts val="8337"/>
              </a:lnSpc>
              <a:spcBef>
                <a:spcPct val="0"/>
              </a:spcBef>
            </a:pPr>
            <a:r>
              <a:rPr lang="en-US" sz="10421">
                <a:solidFill>
                  <a:srgbClr val="1F244A"/>
                </a:solidFill>
                <a:latin typeface="Mango AC"/>
                <a:ea typeface="Mango AC"/>
                <a:cs typeface="Mango AC"/>
                <a:sym typeface="Mango AC"/>
              </a:rPr>
              <a:t>REFERENCIA</a:t>
            </a:r>
          </a:p>
        </p:txBody>
      </p:sp>
      <p:sp>
        <p:nvSpPr>
          <p:cNvPr name="TextBox 10" id="10"/>
          <p:cNvSpPr txBox="true"/>
          <p:nvPr/>
        </p:nvSpPr>
        <p:spPr>
          <a:xfrm rot="0">
            <a:off x="1338345" y="4689021"/>
            <a:ext cx="13936419" cy="3580765"/>
          </a:xfrm>
          <a:prstGeom prst="rect">
            <a:avLst/>
          </a:prstGeom>
        </p:spPr>
        <p:txBody>
          <a:bodyPr anchor="t" rtlCol="false" tIns="0" lIns="0" bIns="0" rIns="0">
            <a:spAutoFit/>
          </a:bodyPr>
          <a:lstStyle/>
          <a:p>
            <a:pPr algn="ctr">
              <a:lnSpc>
                <a:spcPts val="4759"/>
              </a:lnSpc>
            </a:pPr>
            <a:r>
              <a:rPr lang="en-US" sz="3399">
                <a:solidFill>
                  <a:srgbClr val="1F244A"/>
                </a:solidFill>
                <a:latin typeface="Open Sans"/>
                <a:ea typeface="Open Sans"/>
                <a:cs typeface="Open Sans"/>
                <a:sym typeface="Open Sans"/>
              </a:rPr>
              <a:t>[1] "Re</a:t>
            </a:r>
            <a:r>
              <a:rPr lang="en-US" sz="3399">
                <a:solidFill>
                  <a:srgbClr val="1F244A"/>
                </a:solidFill>
                <a:latin typeface="Open Sans"/>
                <a:ea typeface="Open Sans"/>
                <a:cs typeface="Open Sans"/>
                <a:sym typeface="Open Sans"/>
              </a:rPr>
              <a:t>glamento de Estudios Profesionales de la Universidad Autónoma del Estado de México," es.scribd.com, 2025. [En línea]. Disponible en: https://es.scribd.com/document/254142888/Reglamento-Estudios-Profesionales-UAEM. [Accedido: 17-Ago-2025].</a:t>
            </a:r>
          </a:p>
          <a:p>
            <a:pPr algn="ctr">
              <a:lnSpc>
                <a:spcPts val="4759"/>
              </a:lnSpc>
            </a:pP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1086866" y="2654366"/>
            <a:ext cx="11896483" cy="7435302"/>
          </a:xfrm>
          <a:custGeom>
            <a:avLst/>
            <a:gdLst/>
            <a:ahLst/>
            <a:cxnLst/>
            <a:rect r="r" b="b" t="t" l="l"/>
            <a:pathLst>
              <a:path h="7435302" w="11896483">
                <a:moveTo>
                  <a:pt x="0" y="0"/>
                </a:moveTo>
                <a:lnTo>
                  <a:pt x="11896483" y="0"/>
                </a:lnTo>
                <a:lnTo>
                  <a:pt x="11896483" y="7435301"/>
                </a:lnTo>
                <a:lnTo>
                  <a:pt x="0" y="7435301"/>
                </a:lnTo>
                <a:lnTo>
                  <a:pt x="0" y="0"/>
                </a:lnTo>
                <a:close/>
              </a:path>
            </a:pathLst>
          </a:custGeom>
          <a:blipFill>
            <a:blip r:embed="rId3"/>
            <a:stretch>
              <a:fillRect l="0" t="0" r="0" b="0"/>
            </a:stretch>
          </a:blipFill>
        </p:spPr>
      </p:sp>
      <p:sp>
        <p:nvSpPr>
          <p:cNvPr name="Freeform 4" id="4"/>
          <p:cNvSpPr/>
          <p:nvPr/>
        </p:nvSpPr>
        <p:spPr>
          <a:xfrm flipH="false" flipV="false" rot="0">
            <a:off x="9598979" y="3021313"/>
            <a:ext cx="8552707" cy="7068355"/>
          </a:xfrm>
          <a:custGeom>
            <a:avLst/>
            <a:gdLst/>
            <a:ahLst/>
            <a:cxnLst/>
            <a:rect r="r" b="b" t="t" l="l"/>
            <a:pathLst>
              <a:path h="7068355" w="8552707">
                <a:moveTo>
                  <a:pt x="0" y="0"/>
                </a:moveTo>
                <a:lnTo>
                  <a:pt x="8552707" y="0"/>
                </a:lnTo>
                <a:lnTo>
                  <a:pt x="8552707" y="7068354"/>
                </a:lnTo>
                <a:lnTo>
                  <a:pt x="0" y="7068354"/>
                </a:lnTo>
                <a:lnTo>
                  <a:pt x="0" y="0"/>
                </a:lnTo>
                <a:close/>
              </a:path>
            </a:pathLst>
          </a:custGeom>
          <a:blipFill>
            <a:blip r:embed="rId4"/>
            <a:stretch>
              <a:fillRect l="0" t="0" r="-7156" b="0"/>
            </a:stretch>
          </a:blipFill>
        </p:spPr>
      </p:sp>
      <p:sp>
        <p:nvSpPr>
          <p:cNvPr name="Freeform 5" id="5"/>
          <p:cNvSpPr/>
          <p:nvPr/>
        </p:nvSpPr>
        <p:spPr>
          <a:xfrm flipH="false" flipV="false" rot="0">
            <a:off x="13023102" y="0"/>
            <a:ext cx="2559258" cy="2654366"/>
          </a:xfrm>
          <a:custGeom>
            <a:avLst/>
            <a:gdLst/>
            <a:ahLst/>
            <a:cxnLst/>
            <a:rect r="r" b="b" t="t" l="l"/>
            <a:pathLst>
              <a:path h="2654366" w="2559258">
                <a:moveTo>
                  <a:pt x="0" y="0"/>
                </a:moveTo>
                <a:lnTo>
                  <a:pt x="2559258" y="0"/>
                </a:lnTo>
                <a:lnTo>
                  <a:pt x="2559258" y="2654366"/>
                </a:lnTo>
                <a:lnTo>
                  <a:pt x="0" y="2654366"/>
                </a:lnTo>
                <a:lnTo>
                  <a:pt x="0" y="0"/>
                </a:lnTo>
                <a:close/>
              </a:path>
            </a:pathLst>
          </a:custGeom>
          <a:blipFill>
            <a:blip r:embed="rId5"/>
            <a:stretch>
              <a:fillRect l="0" t="0" r="0" b="0"/>
            </a:stretch>
          </a:blipFill>
        </p:spPr>
      </p:sp>
      <p:sp>
        <p:nvSpPr>
          <p:cNvPr name="TextBox 6" id="6"/>
          <p:cNvSpPr txBox="true"/>
          <p:nvPr/>
        </p:nvSpPr>
        <p:spPr>
          <a:xfrm rot="0">
            <a:off x="3526619" y="1143000"/>
            <a:ext cx="11234763" cy="801249"/>
          </a:xfrm>
          <a:prstGeom prst="rect">
            <a:avLst/>
          </a:prstGeom>
        </p:spPr>
        <p:txBody>
          <a:bodyPr anchor="t" rtlCol="false" tIns="0" lIns="0" bIns="0" rIns="0">
            <a:spAutoFit/>
          </a:bodyPr>
          <a:lstStyle/>
          <a:p>
            <a:pPr algn="ctr" marL="0" indent="0" lvl="0">
              <a:lnSpc>
                <a:spcPts val="4818"/>
              </a:lnSpc>
              <a:spcBef>
                <a:spcPct val="0"/>
              </a:spcBef>
            </a:pPr>
            <a:r>
              <a:rPr lang="en-US" sz="6022">
                <a:solidFill>
                  <a:srgbClr val="1F244A"/>
                </a:solidFill>
                <a:latin typeface="Mango AC"/>
                <a:ea typeface="Mango AC"/>
                <a:cs typeface="Mango AC"/>
                <a:sym typeface="Mango AC"/>
              </a:rPr>
              <a:t>REGLAMENTO</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14761381" y="-649456"/>
            <a:ext cx="3236054" cy="3356313"/>
          </a:xfrm>
          <a:custGeom>
            <a:avLst/>
            <a:gdLst/>
            <a:ahLst/>
            <a:cxnLst/>
            <a:rect r="r" b="b" t="t" l="l"/>
            <a:pathLst>
              <a:path h="3356313" w="3236054">
                <a:moveTo>
                  <a:pt x="0" y="0"/>
                </a:moveTo>
                <a:lnTo>
                  <a:pt x="3236054" y="0"/>
                </a:lnTo>
                <a:lnTo>
                  <a:pt x="3236054" y="3356312"/>
                </a:lnTo>
                <a:lnTo>
                  <a:pt x="0" y="3356312"/>
                </a:lnTo>
                <a:lnTo>
                  <a:pt x="0" y="0"/>
                </a:lnTo>
                <a:close/>
              </a:path>
            </a:pathLst>
          </a:custGeom>
          <a:blipFill>
            <a:blip r:embed="rId3"/>
            <a:stretch>
              <a:fillRect l="0" t="0" r="0" b="0"/>
            </a:stretch>
          </a:blipFill>
        </p:spPr>
      </p:sp>
      <p:grpSp>
        <p:nvGrpSpPr>
          <p:cNvPr name="Group 4" id="4"/>
          <p:cNvGrpSpPr/>
          <p:nvPr/>
        </p:nvGrpSpPr>
        <p:grpSpPr>
          <a:xfrm rot="0">
            <a:off x="186219" y="1656031"/>
            <a:ext cx="17648364" cy="3795988"/>
            <a:chOff x="0" y="0"/>
            <a:chExt cx="4648129" cy="999766"/>
          </a:xfrm>
        </p:grpSpPr>
        <p:sp>
          <p:nvSpPr>
            <p:cNvPr name="Freeform 5" id="5"/>
            <p:cNvSpPr/>
            <p:nvPr/>
          </p:nvSpPr>
          <p:spPr>
            <a:xfrm flipH="false" flipV="false" rot="0">
              <a:off x="0" y="0"/>
              <a:ext cx="4648129" cy="999766"/>
            </a:xfrm>
            <a:custGeom>
              <a:avLst/>
              <a:gdLst/>
              <a:ahLst/>
              <a:cxnLst/>
              <a:rect r="r" b="b" t="t" l="l"/>
              <a:pathLst>
                <a:path h="999766" w="4648129">
                  <a:moveTo>
                    <a:pt x="22372" y="0"/>
                  </a:moveTo>
                  <a:lnTo>
                    <a:pt x="4625756" y="0"/>
                  </a:lnTo>
                  <a:cubicBezTo>
                    <a:pt x="4638113" y="0"/>
                    <a:pt x="4648129" y="10017"/>
                    <a:pt x="4648129" y="22372"/>
                  </a:cubicBezTo>
                  <a:lnTo>
                    <a:pt x="4648129" y="977394"/>
                  </a:lnTo>
                  <a:cubicBezTo>
                    <a:pt x="4648129" y="983327"/>
                    <a:pt x="4645772" y="989018"/>
                    <a:pt x="4641576" y="993214"/>
                  </a:cubicBezTo>
                  <a:cubicBezTo>
                    <a:pt x="4637381" y="997409"/>
                    <a:pt x="4631690" y="999766"/>
                    <a:pt x="4625756" y="999766"/>
                  </a:cubicBezTo>
                  <a:lnTo>
                    <a:pt x="22372" y="999766"/>
                  </a:lnTo>
                  <a:cubicBezTo>
                    <a:pt x="16439" y="999766"/>
                    <a:pt x="10748" y="997409"/>
                    <a:pt x="6553" y="993214"/>
                  </a:cubicBezTo>
                  <a:cubicBezTo>
                    <a:pt x="2357" y="989018"/>
                    <a:pt x="0" y="983327"/>
                    <a:pt x="0" y="977394"/>
                  </a:cubicBezTo>
                  <a:lnTo>
                    <a:pt x="0" y="22372"/>
                  </a:lnTo>
                  <a:cubicBezTo>
                    <a:pt x="0" y="10017"/>
                    <a:pt x="10017" y="0"/>
                    <a:pt x="22372" y="0"/>
                  </a:cubicBezTo>
                  <a:close/>
                </a:path>
              </a:pathLst>
            </a:custGeom>
            <a:solidFill>
              <a:srgbClr val="E4FFC2"/>
            </a:solidFill>
          </p:spPr>
        </p:sp>
        <p:sp>
          <p:nvSpPr>
            <p:cNvPr name="TextBox 6" id="6"/>
            <p:cNvSpPr txBox="true"/>
            <p:nvPr/>
          </p:nvSpPr>
          <p:spPr>
            <a:xfrm>
              <a:off x="0" y="-38100"/>
              <a:ext cx="4648129" cy="1037866"/>
            </a:xfrm>
            <a:prstGeom prst="rect">
              <a:avLst/>
            </a:prstGeom>
          </p:spPr>
          <p:txBody>
            <a:bodyPr anchor="ctr" rtlCol="false" tIns="50800" lIns="50800" bIns="50800" rIns="50800"/>
            <a:lstStyle/>
            <a:p>
              <a:pPr algn="ctr">
                <a:lnSpc>
                  <a:spcPts val="2659"/>
                </a:lnSpc>
              </a:pPr>
            </a:p>
          </p:txBody>
        </p:sp>
      </p:grpSp>
      <p:sp>
        <p:nvSpPr>
          <p:cNvPr name="TextBox 7" id="7"/>
          <p:cNvSpPr txBox="true"/>
          <p:nvPr/>
        </p:nvSpPr>
        <p:spPr>
          <a:xfrm rot="0">
            <a:off x="3526619" y="854782"/>
            <a:ext cx="11234763" cy="801249"/>
          </a:xfrm>
          <a:prstGeom prst="rect">
            <a:avLst/>
          </a:prstGeom>
        </p:spPr>
        <p:txBody>
          <a:bodyPr anchor="t" rtlCol="false" tIns="0" lIns="0" bIns="0" rIns="0">
            <a:spAutoFit/>
          </a:bodyPr>
          <a:lstStyle/>
          <a:p>
            <a:pPr algn="ctr" marL="0" indent="0" lvl="0">
              <a:lnSpc>
                <a:spcPts val="4818"/>
              </a:lnSpc>
              <a:spcBef>
                <a:spcPct val="0"/>
              </a:spcBef>
            </a:pPr>
            <a:r>
              <a:rPr lang="en-US" sz="6022">
                <a:solidFill>
                  <a:srgbClr val="1F244A"/>
                </a:solidFill>
                <a:latin typeface="Mango AC"/>
                <a:ea typeface="Mango AC"/>
                <a:cs typeface="Mango AC"/>
                <a:sym typeface="Mango AC"/>
              </a:rPr>
              <a:t>REGLAMENTO</a:t>
            </a:r>
          </a:p>
        </p:txBody>
      </p:sp>
      <p:sp>
        <p:nvSpPr>
          <p:cNvPr name="TextBox 8" id="8"/>
          <p:cNvSpPr txBox="true"/>
          <p:nvPr/>
        </p:nvSpPr>
        <p:spPr>
          <a:xfrm rot="0">
            <a:off x="450029" y="1636981"/>
            <a:ext cx="17121001" cy="3873500"/>
          </a:xfrm>
          <a:prstGeom prst="rect">
            <a:avLst/>
          </a:prstGeom>
        </p:spPr>
        <p:txBody>
          <a:bodyPr anchor="t" rtlCol="false" tIns="0" lIns="0" bIns="0" rIns="0">
            <a:spAutoFit/>
          </a:bodyPr>
          <a:lstStyle/>
          <a:p>
            <a:pPr algn="just">
              <a:lnSpc>
                <a:spcPts val="2799"/>
              </a:lnSpc>
              <a:spcBef>
                <a:spcPct val="0"/>
              </a:spcBef>
            </a:pPr>
            <a:r>
              <a:rPr lang="en-US" b="true" sz="1999">
                <a:solidFill>
                  <a:srgbClr val="1F244A"/>
                </a:solidFill>
                <a:latin typeface="Glacial Indifference Bold"/>
                <a:ea typeface="Glacial Indifference Bold"/>
                <a:cs typeface="Glacial Indifference Bold"/>
                <a:sym typeface="Glacial Indifference Bold"/>
              </a:rPr>
              <a:t>Articulo 124</a:t>
            </a:r>
            <a:r>
              <a:rPr lang="en-US" sz="1999">
                <a:solidFill>
                  <a:srgbClr val="1F244A"/>
                </a:solidFill>
                <a:latin typeface="Glacial Indifference"/>
                <a:ea typeface="Glacial Indifference"/>
                <a:cs typeface="Glacial Indifference"/>
                <a:sym typeface="Glacial Indifference"/>
              </a:rPr>
              <a:t>. Las principales funciones del tutor, son:</a:t>
            </a:r>
          </a:p>
          <a:p>
            <a:pPr algn="just">
              <a:lnSpc>
                <a:spcPts val="2799"/>
              </a:lnSpc>
              <a:spcBef>
                <a:spcPct val="0"/>
              </a:spcBef>
            </a:pPr>
            <a:r>
              <a:rPr lang="en-US" sz="1999">
                <a:solidFill>
                  <a:srgbClr val="1F244A"/>
                </a:solidFill>
                <a:latin typeface="Glacial Indifference"/>
                <a:ea typeface="Glacial Indifference"/>
                <a:cs typeface="Glacial Indifference"/>
                <a:sym typeface="Glacial Indifference"/>
              </a:rPr>
              <a:t>I. Investigar sobre los problemas de enseñanza aprendizaje en la disciplina objeto de estudio, y promover la mejora de las relaciones y resultados educativos.</a:t>
            </a:r>
          </a:p>
          <a:p>
            <a:pPr algn="just">
              <a:lnSpc>
                <a:spcPts val="2799"/>
              </a:lnSpc>
              <a:spcBef>
                <a:spcPct val="0"/>
              </a:spcBef>
            </a:pPr>
            <a:r>
              <a:rPr lang="en-US" sz="1999">
                <a:solidFill>
                  <a:srgbClr val="1F244A"/>
                </a:solidFill>
                <a:latin typeface="Glacial Indifference"/>
                <a:ea typeface="Glacial Indifference"/>
                <a:cs typeface="Glacial Indifference"/>
                <a:sym typeface="Glacial Indifference"/>
              </a:rPr>
              <a:t>II. Diagnosticar los problemas de aprendizaje con mayor incidencia e instrumentar alternativas para su solución.</a:t>
            </a:r>
          </a:p>
          <a:p>
            <a:pPr algn="just">
              <a:lnSpc>
                <a:spcPts val="2799"/>
              </a:lnSpc>
              <a:spcBef>
                <a:spcPct val="0"/>
              </a:spcBef>
            </a:pPr>
            <a:r>
              <a:rPr lang="en-US" sz="1999">
                <a:solidFill>
                  <a:srgbClr val="1F244A"/>
                </a:solidFill>
                <a:latin typeface="Glacial Indifference"/>
                <a:ea typeface="Glacial Indifference"/>
                <a:cs typeface="Glacial Indifference"/>
                <a:sym typeface="Glacial Indifference"/>
              </a:rPr>
              <a:t>III. Identificar problemas específicos de rendimiento académico e instrumentar estrategias de apoyo, por su cuenta o en colaboración con otros miembros del personal académico.</a:t>
            </a:r>
          </a:p>
          <a:p>
            <a:pPr algn="just">
              <a:lnSpc>
                <a:spcPts val="2799"/>
              </a:lnSpc>
              <a:spcBef>
                <a:spcPct val="0"/>
              </a:spcBef>
            </a:pPr>
            <a:r>
              <a:rPr lang="en-US" sz="1999">
                <a:solidFill>
                  <a:srgbClr val="1F244A"/>
                </a:solidFill>
                <a:latin typeface="Glacial Indifference"/>
                <a:ea typeface="Glacial Indifference"/>
                <a:cs typeface="Glacial Indifference"/>
                <a:sym typeface="Glacial Indifference"/>
              </a:rPr>
              <a:t>IV. Orientar las decisiones del alumno relativas a carga y trayectoria académica, y en los procesos de inscripción o reinscripción.</a:t>
            </a:r>
          </a:p>
          <a:p>
            <a:pPr algn="just">
              <a:lnSpc>
                <a:spcPts val="2799"/>
              </a:lnSpc>
              <a:spcBef>
                <a:spcPct val="0"/>
              </a:spcBef>
            </a:pPr>
            <a:r>
              <a:rPr lang="en-US" sz="1999">
                <a:solidFill>
                  <a:srgbClr val="1F244A"/>
                </a:solidFill>
                <a:latin typeface="Glacial Indifference"/>
                <a:ea typeface="Glacial Indifference"/>
                <a:cs typeface="Glacial Indifference"/>
                <a:sym typeface="Glacial Indifference"/>
              </a:rPr>
              <a:t>V. Supervisar y asesorar al alumno en las actividades de estudio como parte de los programas de iniciación en la investigación.</a:t>
            </a:r>
          </a:p>
          <a:p>
            <a:pPr algn="just">
              <a:lnSpc>
                <a:spcPts val="2799"/>
              </a:lnSpc>
              <a:spcBef>
                <a:spcPct val="0"/>
              </a:spcBef>
            </a:pPr>
            <a:r>
              <a:rPr lang="en-US" sz="1999">
                <a:solidFill>
                  <a:srgbClr val="1F244A"/>
                </a:solidFill>
                <a:latin typeface="Glacial Indifference"/>
                <a:ea typeface="Glacial Indifference"/>
                <a:cs typeface="Glacial Indifference"/>
                <a:sym typeface="Glacial Indifference"/>
              </a:rPr>
              <a:t>VI. Guiar y apoyar eI desempeño de los alumnos que participan en concursos educativos, servicio social o prácticas profesionales, y desarrollo de proyectos</a:t>
            </a:r>
          </a:p>
          <a:p>
            <a:pPr algn="just">
              <a:lnSpc>
                <a:spcPts val="2799"/>
              </a:lnSpc>
              <a:spcBef>
                <a:spcPct val="0"/>
              </a:spcBef>
            </a:pPr>
            <a:r>
              <a:rPr lang="en-US" sz="1999">
                <a:solidFill>
                  <a:srgbClr val="1F244A"/>
                </a:solidFill>
                <a:latin typeface="Glacial Indifference"/>
                <a:ea typeface="Glacial Indifference"/>
                <a:cs typeface="Glacial Indifference"/>
                <a:sym typeface="Glacial Indifference"/>
              </a:rPr>
              <a:t>productivos.</a:t>
            </a:r>
          </a:p>
          <a:p>
            <a:pPr algn="just">
              <a:lnSpc>
                <a:spcPts val="2799"/>
              </a:lnSpc>
              <a:spcBef>
                <a:spcPct val="0"/>
              </a:spcBef>
            </a:pPr>
          </a:p>
        </p:txBody>
      </p:sp>
      <p:grpSp>
        <p:nvGrpSpPr>
          <p:cNvPr name="Group 9" id="9"/>
          <p:cNvGrpSpPr/>
          <p:nvPr/>
        </p:nvGrpSpPr>
        <p:grpSpPr>
          <a:xfrm rot="0">
            <a:off x="319818" y="5782756"/>
            <a:ext cx="17648364" cy="3795988"/>
            <a:chOff x="0" y="0"/>
            <a:chExt cx="4648129" cy="999766"/>
          </a:xfrm>
        </p:grpSpPr>
        <p:sp>
          <p:nvSpPr>
            <p:cNvPr name="Freeform 10" id="10"/>
            <p:cNvSpPr/>
            <p:nvPr/>
          </p:nvSpPr>
          <p:spPr>
            <a:xfrm flipH="false" flipV="false" rot="0">
              <a:off x="0" y="0"/>
              <a:ext cx="4648129" cy="999766"/>
            </a:xfrm>
            <a:custGeom>
              <a:avLst/>
              <a:gdLst/>
              <a:ahLst/>
              <a:cxnLst/>
              <a:rect r="r" b="b" t="t" l="l"/>
              <a:pathLst>
                <a:path h="999766" w="4648129">
                  <a:moveTo>
                    <a:pt x="22372" y="0"/>
                  </a:moveTo>
                  <a:lnTo>
                    <a:pt x="4625756" y="0"/>
                  </a:lnTo>
                  <a:cubicBezTo>
                    <a:pt x="4638113" y="0"/>
                    <a:pt x="4648129" y="10017"/>
                    <a:pt x="4648129" y="22372"/>
                  </a:cubicBezTo>
                  <a:lnTo>
                    <a:pt x="4648129" y="977394"/>
                  </a:lnTo>
                  <a:cubicBezTo>
                    <a:pt x="4648129" y="983327"/>
                    <a:pt x="4645772" y="989018"/>
                    <a:pt x="4641576" y="993214"/>
                  </a:cubicBezTo>
                  <a:cubicBezTo>
                    <a:pt x="4637381" y="997409"/>
                    <a:pt x="4631690" y="999766"/>
                    <a:pt x="4625756" y="999766"/>
                  </a:cubicBezTo>
                  <a:lnTo>
                    <a:pt x="22372" y="999766"/>
                  </a:lnTo>
                  <a:cubicBezTo>
                    <a:pt x="16439" y="999766"/>
                    <a:pt x="10748" y="997409"/>
                    <a:pt x="6553" y="993214"/>
                  </a:cubicBezTo>
                  <a:cubicBezTo>
                    <a:pt x="2357" y="989018"/>
                    <a:pt x="0" y="983327"/>
                    <a:pt x="0" y="977394"/>
                  </a:cubicBezTo>
                  <a:lnTo>
                    <a:pt x="0" y="22372"/>
                  </a:lnTo>
                  <a:cubicBezTo>
                    <a:pt x="0" y="10017"/>
                    <a:pt x="10017" y="0"/>
                    <a:pt x="22372" y="0"/>
                  </a:cubicBezTo>
                  <a:close/>
                </a:path>
              </a:pathLst>
            </a:custGeom>
            <a:solidFill>
              <a:srgbClr val="E4FFC2"/>
            </a:solidFill>
          </p:spPr>
        </p:sp>
        <p:sp>
          <p:nvSpPr>
            <p:cNvPr name="TextBox 11" id="11"/>
            <p:cNvSpPr txBox="true"/>
            <p:nvPr/>
          </p:nvSpPr>
          <p:spPr>
            <a:xfrm>
              <a:off x="0" y="-38100"/>
              <a:ext cx="4648129" cy="1037866"/>
            </a:xfrm>
            <a:prstGeom prst="rect">
              <a:avLst/>
            </a:prstGeom>
          </p:spPr>
          <p:txBody>
            <a:bodyPr anchor="ctr" rtlCol="false" tIns="50800" lIns="50800" bIns="50800" rIns="50800"/>
            <a:lstStyle/>
            <a:p>
              <a:pPr algn="ctr">
                <a:lnSpc>
                  <a:spcPts val="2659"/>
                </a:lnSpc>
              </a:pPr>
            </a:p>
          </p:txBody>
        </p:sp>
      </p:grpSp>
      <p:sp>
        <p:nvSpPr>
          <p:cNvPr name="TextBox 12" id="12"/>
          <p:cNvSpPr txBox="true"/>
          <p:nvPr/>
        </p:nvSpPr>
        <p:spPr>
          <a:xfrm rot="0">
            <a:off x="562215" y="6067857"/>
            <a:ext cx="17272369" cy="3052018"/>
          </a:xfrm>
          <a:prstGeom prst="rect">
            <a:avLst/>
          </a:prstGeom>
        </p:spPr>
        <p:txBody>
          <a:bodyPr anchor="t" rtlCol="false" tIns="0" lIns="0" bIns="0" rIns="0">
            <a:spAutoFit/>
          </a:bodyPr>
          <a:lstStyle/>
          <a:p>
            <a:pPr algn="just">
              <a:lnSpc>
                <a:spcPts val="3453"/>
              </a:lnSpc>
              <a:spcBef>
                <a:spcPct val="0"/>
              </a:spcBef>
            </a:pPr>
            <a:r>
              <a:rPr lang="en-US" b="true" sz="2466">
                <a:solidFill>
                  <a:srgbClr val="1F244A"/>
                </a:solidFill>
                <a:latin typeface="Glacial Indifference Bold"/>
                <a:ea typeface="Glacial Indifference Bold"/>
                <a:cs typeface="Glacial Indifference Bold"/>
                <a:sym typeface="Glacial Indifference Bold"/>
              </a:rPr>
              <a:t>Artículo 125</a:t>
            </a:r>
            <a:r>
              <a:rPr lang="en-US" sz="2466">
                <a:solidFill>
                  <a:srgbClr val="1F244A"/>
                </a:solidFill>
                <a:latin typeface="Glacial Indifference"/>
                <a:ea typeface="Glacial Indifference"/>
                <a:cs typeface="Glacial Indifference"/>
                <a:sym typeface="Glacial Indifference"/>
              </a:rPr>
              <a:t>. Son responsabilidades del personal académico inherentes a la prestación del servicio de tutoria académica, las siguientes:</a:t>
            </a:r>
          </a:p>
          <a:p>
            <a:pPr algn="just">
              <a:lnSpc>
                <a:spcPts val="3453"/>
              </a:lnSpc>
              <a:spcBef>
                <a:spcPct val="0"/>
              </a:spcBef>
            </a:pPr>
            <a:r>
              <a:rPr lang="en-US" sz="2466">
                <a:solidFill>
                  <a:srgbClr val="1F244A"/>
                </a:solidFill>
                <a:latin typeface="Glacial Indifference"/>
                <a:ea typeface="Glacial Indifference"/>
                <a:cs typeface="Glacial Indifference"/>
                <a:sym typeface="Glacial Indifference"/>
              </a:rPr>
              <a:t>I. Brindar servicios de tutoría a los alumnos.</a:t>
            </a:r>
          </a:p>
          <a:p>
            <a:pPr algn="just">
              <a:lnSpc>
                <a:spcPts val="3453"/>
              </a:lnSpc>
              <a:spcBef>
                <a:spcPct val="0"/>
              </a:spcBef>
            </a:pPr>
            <a:r>
              <a:rPr lang="en-US" sz="2466">
                <a:solidFill>
                  <a:srgbClr val="1F244A"/>
                </a:solidFill>
                <a:latin typeface="Glacial Indifference"/>
                <a:ea typeface="Glacial Indifference"/>
                <a:cs typeface="Glacial Indifference"/>
                <a:sym typeface="Glacial Indifference"/>
              </a:rPr>
              <a:t>II. Desempeñar el servicio de tutoría profesionalismo.</a:t>
            </a:r>
          </a:p>
          <a:p>
            <a:pPr algn="just">
              <a:lnSpc>
                <a:spcPts val="3453"/>
              </a:lnSpc>
              <a:spcBef>
                <a:spcPct val="0"/>
              </a:spcBef>
            </a:pPr>
            <a:r>
              <a:rPr lang="en-US" sz="2466">
                <a:solidFill>
                  <a:srgbClr val="1F244A"/>
                </a:solidFill>
                <a:latin typeface="Glacial Indifference"/>
                <a:ea typeface="Glacial Indifference"/>
                <a:cs typeface="Glacial Indifference"/>
                <a:sym typeface="Glacial Indifference"/>
              </a:rPr>
              <a:t>III. Mantener actualizada su formación como Tutor.</a:t>
            </a:r>
          </a:p>
          <a:p>
            <a:pPr algn="just">
              <a:lnSpc>
                <a:spcPts val="3453"/>
              </a:lnSpc>
              <a:spcBef>
                <a:spcPct val="0"/>
              </a:spcBef>
            </a:pPr>
            <a:r>
              <a:rPr lang="en-US" sz="2466">
                <a:solidFill>
                  <a:srgbClr val="1F244A"/>
                </a:solidFill>
                <a:latin typeface="Glacial Indifference"/>
                <a:ea typeface="Glacial Indifference"/>
                <a:cs typeface="Glacial Indifference"/>
                <a:sym typeface="Glacial Indifference"/>
              </a:rPr>
              <a:t>IV. Participar en reuniones de evaluación de las actividades realizadas.</a:t>
            </a:r>
          </a:p>
          <a:p>
            <a:pPr algn="just">
              <a:lnSpc>
                <a:spcPts val="3453"/>
              </a:lnSpc>
              <a:spcBef>
                <a:spcPct val="0"/>
              </a:spcBef>
            </a:pPr>
            <a:r>
              <a:rPr lang="en-US" sz="2466">
                <a:solidFill>
                  <a:srgbClr val="1F244A"/>
                </a:solidFill>
                <a:latin typeface="Glacial Indifference"/>
                <a:ea typeface="Glacial Indifference"/>
                <a:cs typeface="Glacial Indifference"/>
                <a:sym typeface="Glacial Indifference"/>
              </a:rPr>
              <a:t>V. Registrar sus actividades de tutoría, en el sistema de información de este servicio.</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436873">
            <a:off x="-2530308" y="106519"/>
            <a:ext cx="21501755" cy="10073963"/>
          </a:xfrm>
          <a:custGeom>
            <a:avLst/>
            <a:gdLst/>
            <a:ahLst/>
            <a:cxnLst/>
            <a:rect r="r" b="b" t="t" l="l"/>
            <a:pathLst>
              <a:path h="10073963" w="21501755">
                <a:moveTo>
                  <a:pt x="0" y="0"/>
                </a:moveTo>
                <a:lnTo>
                  <a:pt x="21501755" y="0"/>
                </a:lnTo>
                <a:lnTo>
                  <a:pt x="21501755" y="10073962"/>
                </a:lnTo>
                <a:lnTo>
                  <a:pt x="0" y="10073962"/>
                </a:lnTo>
                <a:lnTo>
                  <a:pt x="0" y="0"/>
                </a:lnTo>
                <a:close/>
              </a:path>
            </a:pathLst>
          </a:custGeom>
          <a:blipFill>
            <a:blip r:embed="rId3"/>
            <a:stretch>
              <a:fillRect l="0" t="-6032" r="0" b="-1220"/>
            </a:stretch>
          </a:blipFill>
        </p:spPr>
      </p:sp>
      <p:sp>
        <p:nvSpPr>
          <p:cNvPr name="TextBox 4" id="4"/>
          <p:cNvSpPr txBox="true"/>
          <p:nvPr/>
        </p:nvSpPr>
        <p:spPr>
          <a:xfrm rot="0">
            <a:off x="2497807" y="838200"/>
            <a:ext cx="12985688" cy="8721942"/>
          </a:xfrm>
          <a:prstGeom prst="rect">
            <a:avLst/>
          </a:prstGeom>
        </p:spPr>
        <p:txBody>
          <a:bodyPr anchor="t" rtlCol="false" tIns="0" lIns="0" bIns="0" rIns="0">
            <a:spAutoFit/>
          </a:bodyPr>
          <a:lstStyle/>
          <a:p>
            <a:pPr algn="ctr" marL="0" indent="0" lvl="0">
              <a:lnSpc>
                <a:spcPts val="16724"/>
              </a:lnSpc>
            </a:pPr>
            <a:r>
              <a:rPr lang="en-US" sz="14417" strike="noStrike" u="none">
                <a:solidFill>
                  <a:srgbClr val="1F244A"/>
                </a:solidFill>
                <a:latin typeface="Mango AC"/>
                <a:ea typeface="Mango AC"/>
                <a:cs typeface="Mango AC"/>
                <a:sym typeface="Mango AC"/>
              </a:rPr>
              <a:t>MUCHAS GRACIAS POR SU ATENCIÓN</a:t>
            </a:r>
          </a:p>
        </p:txBody>
      </p:sp>
      <p:sp>
        <p:nvSpPr>
          <p:cNvPr name="Freeform 5" id="5"/>
          <p:cNvSpPr/>
          <p:nvPr/>
        </p:nvSpPr>
        <p:spPr>
          <a:xfrm flipH="false" flipV="false" rot="0">
            <a:off x="3371286" y="9258300"/>
            <a:ext cx="722602" cy="644923"/>
          </a:xfrm>
          <a:custGeom>
            <a:avLst/>
            <a:gdLst/>
            <a:ahLst/>
            <a:cxnLst/>
            <a:rect r="r" b="b" t="t" l="l"/>
            <a:pathLst>
              <a:path h="644923" w="722602">
                <a:moveTo>
                  <a:pt x="0" y="0"/>
                </a:moveTo>
                <a:lnTo>
                  <a:pt x="722602" y="0"/>
                </a:lnTo>
                <a:lnTo>
                  <a:pt x="722602" y="644923"/>
                </a:lnTo>
                <a:lnTo>
                  <a:pt x="0" y="64492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775205" y="2141048"/>
            <a:ext cx="722602" cy="644923"/>
          </a:xfrm>
          <a:custGeom>
            <a:avLst/>
            <a:gdLst/>
            <a:ahLst/>
            <a:cxnLst/>
            <a:rect r="r" b="b" t="t" l="l"/>
            <a:pathLst>
              <a:path h="644923" w="722602">
                <a:moveTo>
                  <a:pt x="0" y="0"/>
                </a:moveTo>
                <a:lnTo>
                  <a:pt x="722602" y="0"/>
                </a:lnTo>
                <a:lnTo>
                  <a:pt x="722602" y="644923"/>
                </a:lnTo>
                <a:lnTo>
                  <a:pt x="0" y="64492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15153046" y="1602740"/>
            <a:ext cx="722602" cy="644923"/>
          </a:xfrm>
          <a:custGeom>
            <a:avLst/>
            <a:gdLst/>
            <a:ahLst/>
            <a:cxnLst/>
            <a:rect r="r" b="b" t="t" l="l"/>
            <a:pathLst>
              <a:path h="644923" w="722602">
                <a:moveTo>
                  <a:pt x="0" y="0"/>
                </a:moveTo>
                <a:lnTo>
                  <a:pt x="722603" y="0"/>
                </a:lnTo>
                <a:lnTo>
                  <a:pt x="722603" y="644922"/>
                </a:lnTo>
                <a:lnTo>
                  <a:pt x="0" y="64492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8" id="8"/>
          <p:cNvSpPr/>
          <p:nvPr/>
        </p:nvSpPr>
        <p:spPr>
          <a:xfrm flipH="false" flipV="false" rot="0">
            <a:off x="14317005" y="7059132"/>
            <a:ext cx="4569602" cy="2501010"/>
          </a:xfrm>
          <a:custGeom>
            <a:avLst/>
            <a:gdLst/>
            <a:ahLst/>
            <a:cxnLst/>
            <a:rect r="r" b="b" t="t" l="l"/>
            <a:pathLst>
              <a:path h="2501010" w="4569602">
                <a:moveTo>
                  <a:pt x="0" y="0"/>
                </a:moveTo>
                <a:lnTo>
                  <a:pt x="4569602" y="0"/>
                </a:lnTo>
                <a:lnTo>
                  <a:pt x="4569602" y="2501010"/>
                </a:lnTo>
                <a:lnTo>
                  <a:pt x="0" y="2501010"/>
                </a:lnTo>
                <a:lnTo>
                  <a:pt x="0" y="0"/>
                </a:lnTo>
                <a:close/>
              </a:path>
            </a:pathLst>
          </a:custGeom>
          <a:blipFill>
            <a:blip r:embed="rId10"/>
            <a:stretch>
              <a:fillRect l="0" t="0" r="0" b="0"/>
            </a:stretch>
          </a:blipFill>
        </p:spPr>
      </p:sp>
      <p:sp>
        <p:nvSpPr>
          <p:cNvPr name="Freeform 9" id="9"/>
          <p:cNvSpPr/>
          <p:nvPr/>
        </p:nvSpPr>
        <p:spPr>
          <a:xfrm flipH="false" flipV="false" rot="0">
            <a:off x="1103609" y="4292511"/>
            <a:ext cx="2065794" cy="2003820"/>
          </a:xfrm>
          <a:custGeom>
            <a:avLst/>
            <a:gdLst/>
            <a:ahLst/>
            <a:cxnLst/>
            <a:rect r="r" b="b" t="t" l="l"/>
            <a:pathLst>
              <a:path h="2003820" w="2065794">
                <a:moveTo>
                  <a:pt x="0" y="0"/>
                </a:moveTo>
                <a:lnTo>
                  <a:pt x="2065794" y="0"/>
                </a:lnTo>
                <a:lnTo>
                  <a:pt x="2065794" y="2003820"/>
                </a:lnTo>
                <a:lnTo>
                  <a:pt x="0" y="2003820"/>
                </a:lnTo>
                <a:lnTo>
                  <a:pt x="0" y="0"/>
                </a:lnTo>
                <a:close/>
              </a:path>
            </a:pathLst>
          </a:custGeom>
          <a:blipFill>
            <a:blip r:embed="rId11"/>
            <a:stretch>
              <a:fillRect l="0" t="0" r="0" b="0"/>
            </a:stretch>
          </a:blipFill>
        </p:spPr>
      </p:sp>
      <p:sp>
        <p:nvSpPr>
          <p:cNvPr name="Freeform 10" id="10"/>
          <p:cNvSpPr/>
          <p:nvPr/>
        </p:nvSpPr>
        <p:spPr>
          <a:xfrm flipH="false" flipV="false" rot="0">
            <a:off x="14599751" y="2247662"/>
            <a:ext cx="2551795" cy="2551795"/>
          </a:xfrm>
          <a:custGeom>
            <a:avLst/>
            <a:gdLst/>
            <a:ahLst/>
            <a:cxnLst/>
            <a:rect r="r" b="b" t="t" l="l"/>
            <a:pathLst>
              <a:path h="2551795" w="2551795">
                <a:moveTo>
                  <a:pt x="0" y="0"/>
                </a:moveTo>
                <a:lnTo>
                  <a:pt x="2551795" y="0"/>
                </a:lnTo>
                <a:lnTo>
                  <a:pt x="2551795" y="2551796"/>
                </a:lnTo>
                <a:lnTo>
                  <a:pt x="0" y="2551796"/>
                </a:lnTo>
                <a:lnTo>
                  <a:pt x="0" y="0"/>
                </a:lnTo>
                <a:close/>
              </a:path>
            </a:pathLst>
          </a:custGeom>
          <a:blipFill>
            <a:blip r:embed="rId12"/>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1028700" y="2758848"/>
            <a:ext cx="16230600" cy="3086100"/>
            <a:chOff x="0" y="0"/>
            <a:chExt cx="4274726" cy="812800"/>
          </a:xfrm>
        </p:grpSpPr>
        <p:sp>
          <p:nvSpPr>
            <p:cNvPr name="Freeform 4" id="4"/>
            <p:cNvSpPr/>
            <p:nvPr/>
          </p:nvSpPr>
          <p:spPr>
            <a:xfrm flipH="false" flipV="false" rot="0">
              <a:off x="0" y="0"/>
              <a:ext cx="4274726" cy="812800"/>
            </a:xfrm>
            <a:custGeom>
              <a:avLst/>
              <a:gdLst/>
              <a:ahLst/>
              <a:cxnLst/>
              <a:rect r="r" b="b" t="t" l="l"/>
              <a:pathLst>
                <a:path h="812800" w="4274726">
                  <a:moveTo>
                    <a:pt x="8109" y="0"/>
                  </a:moveTo>
                  <a:lnTo>
                    <a:pt x="4266617" y="0"/>
                  </a:lnTo>
                  <a:cubicBezTo>
                    <a:pt x="4268768" y="0"/>
                    <a:pt x="4270830" y="854"/>
                    <a:pt x="4272351" y="2375"/>
                  </a:cubicBezTo>
                  <a:cubicBezTo>
                    <a:pt x="4273872" y="3896"/>
                    <a:pt x="4274726" y="5958"/>
                    <a:pt x="4274726" y="8109"/>
                  </a:cubicBezTo>
                  <a:lnTo>
                    <a:pt x="4274726" y="804691"/>
                  </a:lnTo>
                  <a:cubicBezTo>
                    <a:pt x="4274726" y="806842"/>
                    <a:pt x="4273872" y="808904"/>
                    <a:pt x="4272351" y="810425"/>
                  </a:cubicBezTo>
                  <a:cubicBezTo>
                    <a:pt x="4270830" y="811946"/>
                    <a:pt x="4268768" y="812800"/>
                    <a:pt x="4266617" y="812800"/>
                  </a:cubicBezTo>
                  <a:lnTo>
                    <a:pt x="8109" y="812800"/>
                  </a:lnTo>
                  <a:cubicBezTo>
                    <a:pt x="5958" y="812800"/>
                    <a:pt x="3896" y="811946"/>
                    <a:pt x="2375" y="810425"/>
                  </a:cubicBezTo>
                  <a:cubicBezTo>
                    <a:pt x="854" y="808904"/>
                    <a:pt x="0" y="806842"/>
                    <a:pt x="0" y="804691"/>
                  </a:cubicBezTo>
                  <a:lnTo>
                    <a:pt x="0" y="8109"/>
                  </a:lnTo>
                  <a:cubicBezTo>
                    <a:pt x="0" y="5958"/>
                    <a:pt x="854" y="3896"/>
                    <a:pt x="2375" y="2375"/>
                  </a:cubicBezTo>
                  <a:cubicBezTo>
                    <a:pt x="3896" y="854"/>
                    <a:pt x="5958" y="0"/>
                    <a:pt x="8109" y="0"/>
                  </a:cubicBezTo>
                  <a:close/>
                </a:path>
              </a:pathLst>
            </a:custGeom>
            <a:solidFill>
              <a:srgbClr val="5EB229"/>
            </a:solidFill>
          </p:spPr>
        </p:sp>
        <p:sp>
          <p:nvSpPr>
            <p:cNvPr name="TextBox 5" id="5"/>
            <p:cNvSpPr txBox="true"/>
            <p:nvPr/>
          </p:nvSpPr>
          <p:spPr>
            <a:xfrm>
              <a:off x="0" y="-66675"/>
              <a:ext cx="4274726" cy="879475"/>
            </a:xfrm>
            <a:prstGeom prst="rect">
              <a:avLst/>
            </a:prstGeom>
          </p:spPr>
          <p:txBody>
            <a:bodyPr anchor="ctr" rtlCol="false" tIns="50800" lIns="50800" bIns="50800" rIns="50800"/>
            <a:lstStyle/>
            <a:p>
              <a:pPr algn="ctr">
                <a:lnSpc>
                  <a:spcPts val="4479"/>
                </a:lnSpc>
                <a:spcBef>
                  <a:spcPct val="0"/>
                </a:spcBef>
              </a:pPr>
            </a:p>
          </p:txBody>
        </p:sp>
      </p:grpSp>
      <p:sp>
        <p:nvSpPr>
          <p:cNvPr name="Freeform 6" id="6"/>
          <p:cNvSpPr/>
          <p:nvPr/>
        </p:nvSpPr>
        <p:spPr>
          <a:xfrm flipH="false" flipV="false" rot="0">
            <a:off x="0" y="2131123"/>
            <a:ext cx="18288000" cy="8155876"/>
          </a:xfrm>
          <a:custGeom>
            <a:avLst/>
            <a:gdLst/>
            <a:ahLst/>
            <a:cxnLst/>
            <a:rect r="r" b="b" t="t" l="l"/>
            <a:pathLst>
              <a:path h="8155876" w="18288000">
                <a:moveTo>
                  <a:pt x="0" y="0"/>
                </a:moveTo>
                <a:lnTo>
                  <a:pt x="18288000" y="0"/>
                </a:lnTo>
                <a:lnTo>
                  <a:pt x="18288000" y="8155877"/>
                </a:lnTo>
                <a:lnTo>
                  <a:pt x="0" y="8155877"/>
                </a:lnTo>
                <a:lnTo>
                  <a:pt x="0" y="0"/>
                </a:lnTo>
                <a:close/>
              </a:path>
            </a:pathLst>
          </a:custGeom>
          <a:blipFill>
            <a:blip r:embed="rId3"/>
            <a:stretch>
              <a:fillRect l="0" t="-6338" r="0" b="-6338"/>
            </a:stretch>
          </a:blipFill>
        </p:spPr>
      </p:sp>
      <p:sp>
        <p:nvSpPr>
          <p:cNvPr name="Freeform 7" id="7"/>
          <p:cNvSpPr/>
          <p:nvPr/>
        </p:nvSpPr>
        <p:spPr>
          <a:xfrm flipH="false" flipV="false" rot="0">
            <a:off x="659785" y="238420"/>
            <a:ext cx="2656268" cy="2057400"/>
          </a:xfrm>
          <a:custGeom>
            <a:avLst/>
            <a:gdLst/>
            <a:ahLst/>
            <a:cxnLst/>
            <a:rect r="r" b="b" t="t" l="l"/>
            <a:pathLst>
              <a:path h="2057400" w="2656268">
                <a:moveTo>
                  <a:pt x="0" y="0"/>
                </a:moveTo>
                <a:lnTo>
                  <a:pt x="2656268" y="0"/>
                </a:lnTo>
                <a:lnTo>
                  <a:pt x="2656268" y="2057400"/>
                </a:lnTo>
                <a:lnTo>
                  <a:pt x="0" y="20574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8" id="8"/>
          <p:cNvGrpSpPr/>
          <p:nvPr/>
        </p:nvGrpSpPr>
        <p:grpSpPr>
          <a:xfrm rot="0">
            <a:off x="652064" y="2886399"/>
            <a:ext cx="16983872" cy="1998572"/>
            <a:chOff x="0" y="0"/>
            <a:chExt cx="4473119" cy="526373"/>
          </a:xfrm>
        </p:grpSpPr>
        <p:sp>
          <p:nvSpPr>
            <p:cNvPr name="Freeform 9" id="9"/>
            <p:cNvSpPr/>
            <p:nvPr/>
          </p:nvSpPr>
          <p:spPr>
            <a:xfrm flipH="false" flipV="false" rot="0">
              <a:off x="0" y="0"/>
              <a:ext cx="4473118" cy="526373"/>
            </a:xfrm>
            <a:custGeom>
              <a:avLst/>
              <a:gdLst/>
              <a:ahLst/>
              <a:cxnLst/>
              <a:rect r="r" b="b" t="t" l="l"/>
              <a:pathLst>
                <a:path h="526373" w="4473118">
                  <a:moveTo>
                    <a:pt x="7749" y="0"/>
                  </a:moveTo>
                  <a:lnTo>
                    <a:pt x="4465369" y="0"/>
                  </a:lnTo>
                  <a:cubicBezTo>
                    <a:pt x="4467424" y="0"/>
                    <a:pt x="4469395" y="816"/>
                    <a:pt x="4470849" y="2270"/>
                  </a:cubicBezTo>
                  <a:cubicBezTo>
                    <a:pt x="4472302" y="3723"/>
                    <a:pt x="4473118" y="5694"/>
                    <a:pt x="4473118" y="7749"/>
                  </a:cubicBezTo>
                  <a:lnTo>
                    <a:pt x="4473118" y="518624"/>
                  </a:lnTo>
                  <a:cubicBezTo>
                    <a:pt x="4473118" y="520679"/>
                    <a:pt x="4472302" y="522650"/>
                    <a:pt x="4470849" y="524103"/>
                  </a:cubicBezTo>
                  <a:cubicBezTo>
                    <a:pt x="4469395" y="525556"/>
                    <a:pt x="4467424" y="526373"/>
                    <a:pt x="4465369" y="526373"/>
                  </a:cubicBezTo>
                  <a:lnTo>
                    <a:pt x="7749" y="526373"/>
                  </a:lnTo>
                  <a:cubicBezTo>
                    <a:pt x="5694" y="526373"/>
                    <a:pt x="3723" y="525556"/>
                    <a:pt x="2270" y="524103"/>
                  </a:cubicBezTo>
                  <a:cubicBezTo>
                    <a:pt x="816" y="522650"/>
                    <a:pt x="0" y="520679"/>
                    <a:pt x="0" y="518624"/>
                  </a:cubicBezTo>
                  <a:lnTo>
                    <a:pt x="0" y="7749"/>
                  </a:lnTo>
                  <a:cubicBezTo>
                    <a:pt x="0" y="5694"/>
                    <a:pt x="816" y="3723"/>
                    <a:pt x="2270" y="2270"/>
                  </a:cubicBezTo>
                  <a:cubicBezTo>
                    <a:pt x="3723" y="816"/>
                    <a:pt x="5694" y="0"/>
                    <a:pt x="7749" y="0"/>
                  </a:cubicBezTo>
                  <a:close/>
                </a:path>
              </a:pathLst>
            </a:custGeom>
            <a:solidFill>
              <a:srgbClr val="EED43D"/>
            </a:solidFill>
          </p:spPr>
        </p:sp>
        <p:sp>
          <p:nvSpPr>
            <p:cNvPr name="TextBox 10" id="10"/>
            <p:cNvSpPr txBox="true"/>
            <p:nvPr/>
          </p:nvSpPr>
          <p:spPr>
            <a:xfrm>
              <a:off x="0" y="-66675"/>
              <a:ext cx="4473119" cy="593048"/>
            </a:xfrm>
            <a:prstGeom prst="rect">
              <a:avLst/>
            </a:prstGeom>
          </p:spPr>
          <p:txBody>
            <a:bodyPr anchor="ctr" rtlCol="false" tIns="50800" lIns="50800" bIns="50800" rIns="50800"/>
            <a:lstStyle/>
            <a:p>
              <a:pPr algn="just">
                <a:lnSpc>
                  <a:spcPts val="4479"/>
                </a:lnSpc>
              </a:pPr>
              <a:r>
                <a:rPr lang="en-US" sz="3199">
                  <a:solidFill>
                    <a:srgbClr val="FFFFFF"/>
                  </a:solidFill>
                  <a:latin typeface="Glacial Indifference"/>
                  <a:ea typeface="Glacial Indifference"/>
                  <a:cs typeface="Glacial Indifference"/>
                  <a:sym typeface="Glacial Indifference"/>
                </a:rPr>
                <a:t>El problema de la falta de comunicación oportuna de los cambios de tutoría se clasifica como un </a:t>
              </a:r>
              <a:r>
                <a:rPr lang="en-US" sz="3199">
                  <a:solidFill>
                    <a:srgbClr val="FFFFFF"/>
                  </a:solidFill>
                  <a:latin typeface="Glacial Indifference"/>
                  <a:ea typeface="Glacial Indifference"/>
                  <a:cs typeface="Glacial Indifference"/>
                  <a:sym typeface="Glacial Indifference"/>
                </a:rPr>
                <a:t>problema convergente o estructural</a:t>
              </a:r>
            </a:p>
          </p:txBody>
        </p:sp>
      </p:grpSp>
      <p:grpSp>
        <p:nvGrpSpPr>
          <p:cNvPr name="Group 11" id="11"/>
          <p:cNvGrpSpPr/>
          <p:nvPr/>
        </p:nvGrpSpPr>
        <p:grpSpPr>
          <a:xfrm rot="0">
            <a:off x="392925" y="5084995"/>
            <a:ext cx="17502151" cy="4047758"/>
            <a:chOff x="0" y="0"/>
            <a:chExt cx="4609620" cy="1066076"/>
          </a:xfrm>
        </p:grpSpPr>
        <p:sp>
          <p:nvSpPr>
            <p:cNvPr name="Freeform 12" id="12"/>
            <p:cNvSpPr/>
            <p:nvPr/>
          </p:nvSpPr>
          <p:spPr>
            <a:xfrm flipH="false" flipV="false" rot="0">
              <a:off x="0" y="0"/>
              <a:ext cx="4609620" cy="1066076"/>
            </a:xfrm>
            <a:custGeom>
              <a:avLst/>
              <a:gdLst/>
              <a:ahLst/>
              <a:cxnLst/>
              <a:rect r="r" b="b" t="t" l="l"/>
              <a:pathLst>
                <a:path h="1066076" w="4609620">
                  <a:moveTo>
                    <a:pt x="7520" y="0"/>
                  </a:moveTo>
                  <a:lnTo>
                    <a:pt x="4602100" y="0"/>
                  </a:lnTo>
                  <a:cubicBezTo>
                    <a:pt x="4604095" y="0"/>
                    <a:pt x="4606008" y="792"/>
                    <a:pt x="4607418" y="2202"/>
                  </a:cubicBezTo>
                  <a:cubicBezTo>
                    <a:pt x="4608828" y="3613"/>
                    <a:pt x="4609620" y="5525"/>
                    <a:pt x="4609620" y="7520"/>
                  </a:cubicBezTo>
                  <a:lnTo>
                    <a:pt x="4609620" y="1058556"/>
                  </a:lnTo>
                  <a:cubicBezTo>
                    <a:pt x="4609620" y="1062709"/>
                    <a:pt x="4606253" y="1066076"/>
                    <a:pt x="4602100" y="1066076"/>
                  </a:cubicBezTo>
                  <a:lnTo>
                    <a:pt x="7520" y="1066076"/>
                  </a:lnTo>
                  <a:cubicBezTo>
                    <a:pt x="5525" y="1066076"/>
                    <a:pt x="3613" y="1065284"/>
                    <a:pt x="2202" y="1063874"/>
                  </a:cubicBezTo>
                  <a:cubicBezTo>
                    <a:pt x="792" y="1062463"/>
                    <a:pt x="0" y="1060551"/>
                    <a:pt x="0" y="1058556"/>
                  </a:cubicBezTo>
                  <a:lnTo>
                    <a:pt x="0" y="7520"/>
                  </a:lnTo>
                  <a:cubicBezTo>
                    <a:pt x="0" y="5525"/>
                    <a:pt x="792" y="3613"/>
                    <a:pt x="2202" y="2202"/>
                  </a:cubicBezTo>
                  <a:cubicBezTo>
                    <a:pt x="3613" y="792"/>
                    <a:pt x="5525" y="0"/>
                    <a:pt x="7520" y="0"/>
                  </a:cubicBezTo>
                  <a:close/>
                </a:path>
              </a:pathLst>
            </a:custGeom>
            <a:solidFill>
              <a:srgbClr val="C1FF72"/>
            </a:solidFill>
          </p:spPr>
        </p:sp>
        <p:sp>
          <p:nvSpPr>
            <p:cNvPr name="TextBox 13" id="13"/>
            <p:cNvSpPr txBox="true"/>
            <p:nvPr/>
          </p:nvSpPr>
          <p:spPr>
            <a:xfrm>
              <a:off x="0" y="-66675"/>
              <a:ext cx="4609620" cy="1132751"/>
            </a:xfrm>
            <a:prstGeom prst="rect">
              <a:avLst/>
            </a:prstGeom>
          </p:spPr>
          <p:txBody>
            <a:bodyPr anchor="ctr" rtlCol="false" tIns="50800" lIns="50800" bIns="50800" rIns="50800"/>
            <a:lstStyle/>
            <a:p>
              <a:pPr algn="ctr">
                <a:lnSpc>
                  <a:spcPts val="4479"/>
                </a:lnSpc>
              </a:pPr>
              <a:r>
                <a:rPr lang="en-US" sz="3199">
                  <a:solidFill>
                    <a:srgbClr val="000000"/>
                  </a:solidFill>
                  <a:latin typeface="Glacial Indifference"/>
                  <a:ea typeface="Glacial Indifference"/>
                  <a:cs typeface="Glacial Indifference"/>
                  <a:sym typeface="Glacial Indifference"/>
                </a:rPr>
                <a:t>Es un problema con una causa raíz bien definida y identificable: la ausencia de un protocolo y un canal oficial de notificación automática y pues requiere de soluciones  de un </a:t>
              </a:r>
              <a:r>
                <a:rPr lang="en-US" sz="3199">
                  <a:solidFill>
                    <a:srgbClr val="000000"/>
                  </a:solidFill>
                  <a:latin typeface="Glacial Indifference"/>
                  <a:ea typeface="Glacial Indifference"/>
                  <a:cs typeface="Glacial Indifference"/>
                  <a:sym typeface="Glacial Indifference"/>
                </a:rPr>
                <a:t>análisis lógico y</a:t>
              </a:r>
              <a:r>
                <a:rPr lang="en-US" b="true" sz="3199">
                  <a:solidFill>
                    <a:srgbClr val="000000"/>
                  </a:solidFill>
                  <a:latin typeface="Glacial Indifference Bold"/>
                  <a:ea typeface="Glacial Indifference Bold"/>
                  <a:cs typeface="Glacial Indifference Bold"/>
                  <a:sym typeface="Glacial Indifference Bold"/>
                </a:rPr>
                <a:t> </a:t>
              </a:r>
              <a:r>
                <a:rPr lang="en-US" sz="3199">
                  <a:solidFill>
                    <a:srgbClr val="000000"/>
                  </a:solidFill>
                  <a:latin typeface="Glacial Indifference"/>
                  <a:ea typeface="Glacial Indifference"/>
                  <a:cs typeface="Glacial Indifference"/>
                  <a:sym typeface="Glacial Indifference"/>
                </a:rPr>
                <a:t>estructurado que descomponga el problema en partes manejables (detección del cambio, comunicación, difusión, verificación) para atacarlo de manera sistemática y eficiente y  creemos que la naturaleza del problema apunta a una solución clara y alcanzable.</a:t>
              </a:r>
            </a:p>
          </p:txBody>
        </p:sp>
      </p:grpSp>
      <p:sp>
        <p:nvSpPr>
          <p:cNvPr name="Freeform 14" id="14"/>
          <p:cNvSpPr/>
          <p:nvPr/>
        </p:nvSpPr>
        <p:spPr>
          <a:xfrm flipH="false" flipV="false" rot="0">
            <a:off x="14969619" y="238420"/>
            <a:ext cx="2452468" cy="2452468"/>
          </a:xfrm>
          <a:custGeom>
            <a:avLst/>
            <a:gdLst/>
            <a:ahLst/>
            <a:cxnLst/>
            <a:rect r="r" b="b" t="t" l="l"/>
            <a:pathLst>
              <a:path h="2452468" w="2452468">
                <a:moveTo>
                  <a:pt x="0" y="0"/>
                </a:moveTo>
                <a:lnTo>
                  <a:pt x="2452467" y="0"/>
                </a:lnTo>
                <a:lnTo>
                  <a:pt x="2452467" y="2452468"/>
                </a:lnTo>
                <a:lnTo>
                  <a:pt x="0" y="2452468"/>
                </a:lnTo>
                <a:lnTo>
                  <a:pt x="0" y="0"/>
                </a:lnTo>
                <a:close/>
              </a:path>
            </a:pathLst>
          </a:custGeom>
          <a:blipFill>
            <a:blip r:embed="rId6"/>
            <a:stretch>
              <a:fillRect l="0" t="0" r="0" b="0"/>
            </a:stretch>
          </a:blipFill>
        </p:spPr>
      </p:sp>
      <p:sp>
        <p:nvSpPr>
          <p:cNvPr name="TextBox 15" id="15"/>
          <p:cNvSpPr txBox="true"/>
          <p:nvPr/>
        </p:nvSpPr>
        <p:spPr>
          <a:xfrm rot="0">
            <a:off x="4461381" y="936940"/>
            <a:ext cx="10233629" cy="1288359"/>
          </a:xfrm>
          <a:prstGeom prst="rect">
            <a:avLst/>
          </a:prstGeom>
        </p:spPr>
        <p:txBody>
          <a:bodyPr anchor="t" rtlCol="false" tIns="0" lIns="0" bIns="0" rIns="0">
            <a:spAutoFit/>
          </a:bodyPr>
          <a:lstStyle/>
          <a:p>
            <a:pPr algn="ctr">
              <a:lnSpc>
                <a:spcPts val="9039"/>
              </a:lnSpc>
            </a:pPr>
            <a:r>
              <a:rPr lang="en-US" sz="11298">
                <a:solidFill>
                  <a:srgbClr val="1F244A"/>
                </a:solidFill>
                <a:latin typeface="Glacial Indifference"/>
                <a:ea typeface="Glacial Indifference"/>
                <a:cs typeface="Glacial Indifference"/>
                <a:sym typeface="Glacial Indifference"/>
              </a:rPr>
              <a:t>CLASIFICACION</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1028700" y="2758848"/>
            <a:ext cx="16230600" cy="3086100"/>
            <a:chOff x="0" y="0"/>
            <a:chExt cx="4274726" cy="812800"/>
          </a:xfrm>
        </p:grpSpPr>
        <p:sp>
          <p:nvSpPr>
            <p:cNvPr name="Freeform 4" id="4"/>
            <p:cNvSpPr/>
            <p:nvPr/>
          </p:nvSpPr>
          <p:spPr>
            <a:xfrm flipH="false" flipV="false" rot="0">
              <a:off x="0" y="0"/>
              <a:ext cx="4274726" cy="812800"/>
            </a:xfrm>
            <a:custGeom>
              <a:avLst/>
              <a:gdLst/>
              <a:ahLst/>
              <a:cxnLst/>
              <a:rect r="r" b="b" t="t" l="l"/>
              <a:pathLst>
                <a:path h="812800" w="4274726">
                  <a:moveTo>
                    <a:pt x="8109" y="0"/>
                  </a:moveTo>
                  <a:lnTo>
                    <a:pt x="4266617" y="0"/>
                  </a:lnTo>
                  <a:cubicBezTo>
                    <a:pt x="4268768" y="0"/>
                    <a:pt x="4270830" y="854"/>
                    <a:pt x="4272351" y="2375"/>
                  </a:cubicBezTo>
                  <a:cubicBezTo>
                    <a:pt x="4273872" y="3896"/>
                    <a:pt x="4274726" y="5958"/>
                    <a:pt x="4274726" y="8109"/>
                  </a:cubicBezTo>
                  <a:lnTo>
                    <a:pt x="4274726" y="804691"/>
                  </a:lnTo>
                  <a:cubicBezTo>
                    <a:pt x="4274726" y="806842"/>
                    <a:pt x="4273872" y="808904"/>
                    <a:pt x="4272351" y="810425"/>
                  </a:cubicBezTo>
                  <a:cubicBezTo>
                    <a:pt x="4270830" y="811946"/>
                    <a:pt x="4268768" y="812800"/>
                    <a:pt x="4266617" y="812800"/>
                  </a:cubicBezTo>
                  <a:lnTo>
                    <a:pt x="8109" y="812800"/>
                  </a:lnTo>
                  <a:cubicBezTo>
                    <a:pt x="5958" y="812800"/>
                    <a:pt x="3896" y="811946"/>
                    <a:pt x="2375" y="810425"/>
                  </a:cubicBezTo>
                  <a:cubicBezTo>
                    <a:pt x="854" y="808904"/>
                    <a:pt x="0" y="806842"/>
                    <a:pt x="0" y="804691"/>
                  </a:cubicBezTo>
                  <a:lnTo>
                    <a:pt x="0" y="8109"/>
                  </a:lnTo>
                  <a:cubicBezTo>
                    <a:pt x="0" y="5958"/>
                    <a:pt x="854" y="3896"/>
                    <a:pt x="2375" y="2375"/>
                  </a:cubicBezTo>
                  <a:cubicBezTo>
                    <a:pt x="3896" y="854"/>
                    <a:pt x="5958" y="0"/>
                    <a:pt x="8109" y="0"/>
                  </a:cubicBezTo>
                  <a:close/>
                </a:path>
              </a:pathLst>
            </a:custGeom>
            <a:solidFill>
              <a:srgbClr val="5EB229"/>
            </a:solidFill>
          </p:spPr>
        </p:sp>
        <p:sp>
          <p:nvSpPr>
            <p:cNvPr name="TextBox 5" id="5"/>
            <p:cNvSpPr txBox="true"/>
            <p:nvPr/>
          </p:nvSpPr>
          <p:spPr>
            <a:xfrm>
              <a:off x="0" y="-66675"/>
              <a:ext cx="4274726" cy="879475"/>
            </a:xfrm>
            <a:prstGeom prst="rect">
              <a:avLst/>
            </a:prstGeom>
          </p:spPr>
          <p:txBody>
            <a:bodyPr anchor="ctr" rtlCol="false" tIns="50800" lIns="50800" bIns="50800" rIns="50800"/>
            <a:lstStyle/>
            <a:p>
              <a:pPr algn="ctr">
                <a:lnSpc>
                  <a:spcPts val="4479"/>
                </a:lnSpc>
                <a:spcBef>
                  <a:spcPct val="0"/>
                </a:spcBef>
              </a:pPr>
            </a:p>
          </p:txBody>
        </p:sp>
      </p:grpSp>
      <p:sp>
        <p:nvSpPr>
          <p:cNvPr name="Freeform 6" id="6"/>
          <p:cNvSpPr/>
          <p:nvPr/>
        </p:nvSpPr>
        <p:spPr>
          <a:xfrm flipH="false" flipV="false" rot="0">
            <a:off x="199234" y="2295820"/>
            <a:ext cx="18288000" cy="8155876"/>
          </a:xfrm>
          <a:custGeom>
            <a:avLst/>
            <a:gdLst/>
            <a:ahLst/>
            <a:cxnLst/>
            <a:rect r="r" b="b" t="t" l="l"/>
            <a:pathLst>
              <a:path h="8155876" w="18288000">
                <a:moveTo>
                  <a:pt x="0" y="0"/>
                </a:moveTo>
                <a:lnTo>
                  <a:pt x="18288000" y="0"/>
                </a:lnTo>
                <a:lnTo>
                  <a:pt x="18288000" y="8155876"/>
                </a:lnTo>
                <a:lnTo>
                  <a:pt x="0" y="8155876"/>
                </a:lnTo>
                <a:lnTo>
                  <a:pt x="0" y="0"/>
                </a:lnTo>
                <a:close/>
              </a:path>
            </a:pathLst>
          </a:custGeom>
          <a:blipFill>
            <a:blip r:embed="rId3"/>
            <a:stretch>
              <a:fillRect l="0" t="-6338" r="0" b="-6338"/>
            </a:stretch>
          </a:blipFill>
        </p:spPr>
      </p:sp>
      <p:sp>
        <p:nvSpPr>
          <p:cNvPr name="Freeform 7" id="7"/>
          <p:cNvSpPr/>
          <p:nvPr/>
        </p:nvSpPr>
        <p:spPr>
          <a:xfrm flipH="false" flipV="false" rot="0">
            <a:off x="659785" y="238420"/>
            <a:ext cx="2656268" cy="2057400"/>
          </a:xfrm>
          <a:custGeom>
            <a:avLst/>
            <a:gdLst/>
            <a:ahLst/>
            <a:cxnLst/>
            <a:rect r="r" b="b" t="t" l="l"/>
            <a:pathLst>
              <a:path h="2057400" w="2656268">
                <a:moveTo>
                  <a:pt x="0" y="0"/>
                </a:moveTo>
                <a:lnTo>
                  <a:pt x="2656268" y="0"/>
                </a:lnTo>
                <a:lnTo>
                  <a:pt x="2656268" y="2057400"/>
                </a:lnTo>
                <a:lnTo>
                  <a:pt x="0" y="20574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8" id="8"/>
          <p:cNvGrpSpPr/>
          <p:nvPr/>
        </p:nvGrpSpPr>
        <p:grpSpPr>
          <a:xfrm rot="0">
            <a:off x="4633001" y="1975258"/>
            <a:ext cx="9420465" cy="2130005"/>
            <a:chOff x="0" y="0"/>
            <a:chExt cx="2481110" cy="560989"/>
          </a:xfrm>
        </p:grpSpPr>
        <p:sp>
          <p:nvSpPr>
            <p:cNvPr name="Freeform 9" id="9"/>
            <p:cNvSpPr/>
            <p:nvPr/>
          </p:nvSpPr>
          <p:spPr>
            <a:xfrm flipH="false" flipV="false" rot="0">
              <a:off x="0" y="0"/>
              <a:ext cx="2481110" cy="560989"/>
            </a:xfrm>
            <a:custGeom>
              <a:avLst/>
              <a:gdLst/>
              <a:ahLst/>
              <a:cxnLst/>
              <a:rect r="r" b="b" t="t" l="l"/>
              <a:pathLst>
                <a:path h="560989" w="2481110">
                  <a:moveTo>
                    <a:pt x="13971" y="0"/>
                  </a:moveTo>
                  <a:lnTo>
                    <a:pt x="2467139" y="0"/>
                  </a:lnTo>
                  <a:cubicBezTo>
                    <a:pt x="2474855" y="0"/>
                    <a:pt x="2481110" y="6255"/>
                    <a:pt x="2481110" y="13971"/>
                  </a:cubicBezTo>
                  <a:lnTo>
                    <a:pt x="2481110" y="547018"/>
                  </a:lnTo>
                  <a:cubicBezTo>
                    <a:pt x="2481110" y="554734"/>
                    <a:pt x="2474855" y="560989"/>
                    <a:pt x="2467139" y="560989"/>
                  </a:cubicBezTo>
                  <a:lnTo>
                    <a:pt x="13971" y="560989"/>
                  </a:lnTo>
                  <a:cubicBezTo>
                    <a:pt x="6255" y="560989"/>
                    <a:pt x="0" y="554734"/>
                    <a:pt x="0" y="547018"/>
                  </a:cubicBezTo>
                  <a:lnTo>
                    <a:pt x="0" y="13971"/>
                  </a:lnTo>
                  <a:cubicBezTo>
                    <a:pt x="0" y="6255"/>
                    <a:pt x="6255" y="0"/>
                    <a:pt x="13971" y="0"/>
                  </a:cubicBezTo>
                  <a:close/>
                </a:path>
              </a:pathLst>
            </a:custGeom>
            <a:solidFill>
              <a:srgbClr val="CAF5F7"/>
            </a:solidFill>
          </p:spPr>
        </p:sp>
        <p:sp>
          <p:nvSpPr>
            <p:cNvPr name="TextBox 10" id="10"/>
            <p:cNvSpPr txBox="true"/>
            <p:nvPr/>
          </p:nvSpPr>
          <p:spPr>
            <a:xfrm>
              <a:off x="0" y="-66675"/>
              <a:ext cx="2481110" cy="627664"/>
            </a:xfrm>
            <a:prstGeom prst="rect">
              <a:avLst/>
            </a:prstGeom>
          </p:spPr>
          <p:txBody>
            <a:bodyPr anchor="ctr" rtlCol="false" tIns="50800" lIns="50800" bIns="50800" rIns="50800"/>
            <a:lstStyle/>
            <a:p>
              <a:pPr algn="just">
                <a:lnSpc>
                  <a:spcPts val="4479"/>
                </a:lnSpc>
              </a:pPr>
              <a:r>
                <a:rPr lang="en-US" sz="3199">
                  <a:solidFill>
                    <a:srgbClr val="000000"/>
                  </a:solidFill>
                  <a:latin typeface="Glacial Indifference"/>
                  <a:ea typeface="Glacial Indifference"/>
                  <a:cs typeface="Glacial Indifference"/>
                  <a:sym typeface="Glacial Indifference"/>
                </a:rPr>
                <a:t>El problema se sitúa en dos cuadrantes de la matriz de administración del tiempo, lo que define su prioridad y el enfoque para su solución:</a:t>
              </a:r>
            </a:p>
          </p:txBody>
        </p:sp>
      </p:grpSp>
      <p:sp>
        <p:nvSpPr>
          <p:cNvPr name="Freeform 11" id="11"/>
          <p:cNvSpPr/>
          <p:nvPr/>
        </p:nvSpPr>
        <p:spPr>
          <a:xfrm flipH="false" flipV="false" rot="0">
            <a:off x="14969619" y="238420"/>
            <a:ext cx="2452468" cy="2452468"/>
          </a:xfrm>
          <a:custGeom>
            <a:avLst/>
            <a:gdLst/>
            <a:ahLst/>
            <a:cxnLst/>
            <a:rect r="r" b="b" t="t" l="l"/>
            <a:pathLst>
              <a:path h="2452468" w="2452468">
                <a:moveTo>
                  <a:pt x="0" y="0"/>
                </a:moveTo>
                <a:lnTo>
                  <a:pt x="2452467" y="0"/>
                </a:lnTo>
                <a:lnTo>
                  <a:pt x="2452467" y="2452468"/>
                </a:lnTo>
                <a:lnTo>
                  <a:pt x="0" y="2452468"/>
                </a:lnTo>
                <a:lnTo>
                  <a:pt x="0" y="0"/>
                </a:lnTo>
                <a:close/>
              </a:path>
            </a:pathLst>
          </a:custGeom>
          <a:blipFill>
            <a:blip r:embed="rId6"/>
            <a:stretch>
              <a:fillRect l="0" t="0" r="0" b="0"/>
            </a:stretch>
          </a:blipFill>
        </p:spPr>
      </p:sp>
      <p:sp>
        <p:nvSpPr>
          <p:cNvPr name="TextBox 12" id="12"/>
          <p:cNvSpPr txBox="true"/>
          <p:nvPr/>
        </p:nvSpPr>
        <p:spPr>
          <a:xfrm rot="0">
            <a:off x="4461381" y="936940"/>
            <a:ext cx="10233629" cy="1288359"/>
          </a:xfrm>
          <a:prstGeom prst="rect">
            <a:avLst/>
          </a:prstGeom>
        </p:spPr>
        <p:txBody>
          <a:bodyPr anchor="t" rtlCol="false" tIns="0" lIns="0" bIns="0" rIns="0">
            <a:spAutoFit/>
          </a:bodyPr>
          <a:lstStyle/>
          <a:p>
            <a:pPr algn="ctr">
              <a:lnSpc>
                <a:spcPts val="9039"/>
              </a:lnSpc>
            </a:pPr>
            <a:r>
              <a:rPr lang="en-US" sz="11298">
                <a:solidFill>
                  <a:srgbClr val="1F244A"/>
                </a:solidFill>
                <a:latin typeface="Glacial Indifference"/>
                <a:ea typeface="Glacial Indifference"/>
                <a:cs typeface="Glacial Indifference"/>
                <a:sym typeface="Glacial Indifference"/>
              </a:rPr>
              <a:t>CLASIFICACION</a:t>
            </a:r>
          </a:p>
        </p:txBody>
      </p:sp>
      <p:grpSp>
        <p:nvGrpSpPr>
          <p:cNvPr name="Group 13" id="13"/>
          <p:cNvGrpSpPr/>
          <p:nvPr/>
        </p:nvGrpSpPr>
        <p:grpSpPr>
          <a:xfrm rot="0">
            <a:off x="340334" y="4301898"/>
            <a:ext cx="7839546" cy="6265240"/>
            <a:chOff x="0" y="0"/>
            <a:chExt cx="2064736" cy="1650104"/>
          </a:xfrm>
        </p:grpSpPr>
        <p:sp>
          <p:nvSpPr>
            <p:cNvPr name="Freeform 14" id="14"/>
            <p:cNvSpPr/>
            <p:nvPr/>
          </p:nvSpPr>
          <p:spPr>
            <a:xfrm flipH="false" flipV="false" rot="0">
              <a:off x="0" y="0"/>
              <a:ext cx="2064737" cy="1650104"/>
            </a:xfrm>
            <a:custGeom>
              <a:avLst/>
              <a:gdLst/>
              <a:ahLst/>
              <a:cxnLst/>
              <a:rect r="r" b="b" t="t" l="l"/>
              <a:pathLst>
                <a:path h="1650104" w="2064737">
                  <a:moveTo>
                    <a:pt x="16788" y="0"/>
                  </a:moveTo>
                  <a:lnTo>
                    <a:pt x="2047948" y="0"/>
                  </a:lnTo>
                  <a:cubicBezTo>
                    <a:pt x="2052401" y="0"/>
                    <a:pt x="2056671" y="1769"/>
                    <a:pt x="2059819" y="4917"/>
                  </a:cubicBezTo>
                  <a:cubicBezTo>
                    <a:pt x="2062968" y="8066"/>
                    <a:pt x="2064737" y="12336"/>
                    <a:pt x="2064737" y="16788"/>
                  </a:cubicBezTo>
                  <a:lnTo>
                    <a:pt x="2064737" y="1633316"/>
                  </a:lnTo>
                  <a:cubicBezTo>
                    <a:pt x="2064737" y="1642588"/>
                    <a:pt x="2057220" y="1650104"/>
                    <a:pt x="2047948" y="1650104"/>
                  </a:cubicBezTo>
                  <a:lnTo>
                    <a:pt x="16788" y="1650104"/>
                  </a:lnTo>
                  <a:cubicBezTo>
                    <a:pt x="7516" y="1650104"/>
                    <a:pt x="0" y="1642588"/>
                    <a:pt x="0" y="1633316"/>
                  </a:cubicBezTo>
                  <a:lnTo>
                    <a:pt x="0" y="16788"/>
                  </a:lnTo>
                  <a:cubicBezTo>
                    <a:pt x="0" y="7516"/>
                    <a:pt x="7516" y="0"/>
                    <a:pt x="16788" y="0"/>
                  </a:cubicBezTo>
                  <a:close/>
                </a:path>
              </a:pathLst>
            </a:custGeom>
            <a:gradFill rotWithShape="true">
              <a:gsLst>
                <a:gs pos="0">
                  <a:srgbClr val="62BFD4">
                    <a:alpha val="100000"/>
                  </a:srgbClr>
                </a:gs>
                <a:gs pos="100000">
                  <a:srgbClr val="F1DD76">
                    <a:alpha val="100000"/>
                  </a:srgbClr>
                </a:gs>
              </a:gsLst>
              <a:lin ang="0"/>
            </a:gradFill>
          </p:spPr>
        </p:sp>
        <p:sp>
          <p:nvSpPr>
            <p:cNvPr name="TextBox 15" id="15"/>
            <p:cNvSpPr txBox="true"/>
            <p:nvPr/>
          </p:nvSpPr>
          <p:spPr>
            <a:xfrm>
              <a:off x="0" y="-66675"/>
              <a:ext cx="2064736" cy="1716779"/>
            </a:xfrm>
            <a:prstGeom prst="rect">
              <a:avLst/>
            </a:prstGeom>
          </p:spPr>
          <p:txBody>
            <a:bodyPr anchor="ctr" rtlCol="false" tIns="50800" lIns="50800" bIns="50800" rIns="50800"/>
            <a:lstStyle/>
            <a:p>
              <a:pPr algn="just">
                <a:lnSpc>
                  <a:spcPts val="4479"/>
                </a:lnSpc>
              </a:pPr>
              <a:r>
                <a:rPr lang="en-US" sz="3199" b="true">
                  <a:solidFill>
                    <a:srgbClr val="000000"/>
                  </a:solidFill>
                  <a:latin typeface="Glacial Indifference Bold"/>
                  <a:ea typeface="Glacial Indifference Bold"/>
                  <a:cs typeface="Glacial Indifference Bold"/>
                  <a:sym typeface="Glacial Indifference Bold"/>
                </a:rPr>
                <a:t>Como Crisis (Cuadrante I - Urgente e Importante):</a:t>
              </a:r>
              <a:r>
                <a:rPr lang="en-US" sz="3199" b="true">
                  <a:solidFill>
                    <a:srgbClr val="000000"/>
                  </a:solidFill>
                  <a:latin typeface="Glacial Indifference Bold"/>
                  <a:ea typeface="Glacial Indifference Bold"/>
                  <a:cs typeface="Glacial Indifference Bold"/>
                  <a:sym typeface="Glacial Indifference Bold"/>
                </a:rPr>
                <a:t> </a:t>
              </a:r>
              <a:r>
                <a:rPr lang="en-US" sz="3199">
                  <a:solidFill>
                    <a:srgbClr val="000000"/>
                  </a:solidFill>
                  <a:latin typeface="Glacial Indifference"/>
                  <a:ea typeface="Glacial Indifference"/>
                  <a:cs typeface="Glacial Indifference"/>
                  <a:sym typeface="Glacial Indifference"/>
                </a:rPr>
                <a:t>Cada cambio de tutor no comunicado genera una micro-crisis inmediata, donde el estudiante se presenta a una sesión sin saber que su tutor ha sido cambiado. Esto crea una necesidad urgente de información y afecta directamente el acompañamiento académico, requiriendo una respuesta rápida.</a:t>
              </a:r>
            </a:p>
            <a:p>
              <a:pPr algn="just">
                <a:lnSpc>
                  <a:spcPts val="4479"/>
                </a:lnSpc>
              </a:pPr>
            </a:p>
          </p:txBody>
        </p:sp>
      </p:grpSp>
      <p:grpSp>
        <p:nvGrpSpPr>
          <p:cNvPr name="Group 16" id="16"/>
          <p:cNvGrpSpPr/>
          <p:nvPr/>
        </p:nvGrpSpPr>
        <p:grpSpPr>
          <a:xfrm rot="0">
            <a:off x="9578196" y="4572550"/>
            <a:ext cx="8356019" cy="5723936"/>
            <a:chOff x="0" y="0"/>
            <a:chExt cx="2200762" cy="1507539"/>
          </a:xfrm>
        </p:grpSpPr>
        <p:sp>
          <p:nvSpPr>
            <p:cNvPr name="Freeform 17" id="17"/>
            <p:cNvSpPr/>
            <p:nvPr/>
          </p:nvSpPr>
          <p:spPr>
            <a:xfrm flipH="false" flipV="false" rot="0">
              <a:off x="0" y="0"/>
              <a:ext cx="2200762" cy="1507539"/>
            </a:xfrm>
            <a:custGeom>
              <a:avLst/>
              <a:gdLst/>
              <a:ahLst/>
              <a:cxnLst/>
              <a:rect r="r" b="b" t="t" l="l"/>
              <a:pathLst>
                <a:path h="1507539" w="2200762">
                  <a:moveTo>
                    <a:pt x="15751" y="0"/>
                  </a:moveTo>
                  <a:lnTo>
                    <a:pt x="2185012" y="0"/>
                  </a:lnTo>
                  <a:cubicBezTo>
                    <a:pt x="2189189" y="0"/>
                    <a:pt x="2193195" y="1659"/>
                    <a:pt x="2196149" y="4613"/>
                  </a:cubicBezTo>
                  <a:cubicBezTo>
                    <a:pt x="2199103" y="7567"/>
                    <a:pt x="2200762" y="11573"/>
                    <a:pt x="2200762" y="15751"/>
                  </a:cubicBezTo>
                  <a:lnTo>
                    <a:pt x="2200762" y="1491788"/>
                  </a:lnTo>
                  <a:cubicBezTo>
                    <a:pt x="2200762" y="1500487"/>
                    <a:pt x="2193710" y="1507539"/>
                    <a:pt x="2185012" y="1507539"/>
                  </a:cubicBezTo>
                  <a:lnTo>
                    <a:pt x="15751" y="1507539"/>
                  </a:lnTo>
                  <a:cubicBezTo>
                    <a:pt x="11573" y="1507539"/>
                    <a:pt x="7567" y="1505879"/>
                    <a:pt x="4613" y="1502925"/>
                  </a:cubicBezTo>
                  <a:cubicBezTo>
                    <a:pt x="1659" y="1499972"/>
                    <a:pt x="0" y="1495965"/>
                    <a:pt x="0" y="1491788"/>
                  </a:cubicBezTo>
                  <a:lnTo>
                    <a:pt x="0" y="15751"/>
                  </a:lnTo>
                  <a:cubicBezTo>
                    <a:pt x="0" y="11573"/>
                    <a:pt x="1659" y="7567"/>
                    <a:pt x="4613" y="4613"/>
                  </a:cubicBezTo>
                  <a:cubicBezTo>
                    <a:pt x="7567" y="1659"/>
                    <a:pt x="11573" y="0"/>
                    <a:pt x="15751" y="0"/>
                  </a:cubicBezTo>
                  <a:close/>
                </a:path>
              </a:pathLst>
            </a:custGeom>
            <a:gradFill rotWithShape="true">
              <a:gsLst>
                <a:gs pos="0">
                  <a:srgbClr val="62BFD4">
                    <a:alpha val="100000"/>
                  </a:srgbClr>
                </a:gs>
                <a:gs pos="100000">
                  <a:srgbClr val="F1DD76">
                    <a:alpha val="100000"/>
                  </a:srgbClr>
                </a:gs>
              </a:gsLst>
              <a:lin ang="0"/>
            </a:gradFill>
          </p:spPr>
        </p:sp>
        <p:sp>
          <p:nvSpPr>
            <p:cNvPr name="TextBox 18" id="18"/>
            <p:cNvSpPr txBox="true"/>
            <p:nvPr/>
          </p:nvSpPr>
          <p:spPr>
            <a:xfrm>
              <a:off x="0" y="-66675"/>
              <a:ext cx="2200762" cy="1574214"/>
            </a:xfrm>
            <a:prstGeom prst="rect">
              <a:avLst/>
            </a:prstGeom>
          </p:spPr>
          <p:txBody>
            <a:bodyPr anchor="ctr" rtlCol="false" tIns="50800" lIns="50800" bIns="50800" rIns="50800"/>
            <a:lstStyle/>
            <a:p>
              <a:pPr algn="just">
                <a:lnSpc>
                  <a:spcPts val="4479"/>
                </a:lnSpc>
              </a:pPr>
              <a:r>
                <a:rPr lang="en-US" b="true" sz="3199">
                  <a:solidFill>
                    <a:srgbClr val="000000"/>
                  </a:solidFill>
                  <a:latin typeface="Glacial Indifference Bold"/>
                  <a:ea typeface="Glacial Indifference Bold"/>
                  <a:cs typeface="Glacial Indifference Bold"/>
                  <a:sym typeface="Glacial Indifference Bold"/>
                </a:rPr>
                <a:t>Como Problema Estratégico (Cuadrante II - No Urgente pero Importante):</a:t>
              </a:r>
              <a:r>
                <a:rPr lang="en-US" sz="3199">
                  <a:solidFill>
                    <a:srgbClr val="000000"/>
                  </a:solidFill>
                  <a:latin typeface="Glacial Indifference"/>
                  <a:ea typeface="Glacial Indifference"/>
                  <a:cs typeface="Glacial Indifference"/>
                  <a:sym typeface="Glacial Indifference"/>
                </a:rPr>
                <a:t> </a:t>
              </a:r>
              <a:r>
                <a:rPr lang="en-US" b="true" sz="3199">
                  <a:solidFill>
                    <a:srgbClr val="000000"/>
                  </a:solidFill>
                  <a:latin typeface="Glacial Indifference Bold"/>
                  <a:ea typeface="Glacial Indifference Bold"/>
                  <a:cs typeface="Glacial Indifference Bold"/>
                  <a:sym typeface="Glacial Indifference Bold"/>
                </a:rPr>
                <a:t>La falta de un sistema de comunicación </a:t>
              </a:r>
              <a:r>
                <a:rPr lang="en-US" sz="3199">
                  <a:solidFill>
                    <a:srgbClr val="000000"/>
                  </a:solidFill>
                  <a:latin typeface="Glacial Indifference"/>
                  <a:ea typeface="Glacial Indifference"/>
                  <a:cs typeface="Glacial Indifference"/>
                  <a:sym typeface="Glacial Indifference"/>
                </a:rPr>
                <a:t>es el problema de fondo. Aunque no es una crisis constante, su impacto a mediano y largo plazo (deserción estudiantil, ineficiencia terminal, sobrecarga administrativa) es severo y creemos que la solución reside en este cuadrante</a:t>
              </a:r>
            </a:p>
          </p:txBody>
        </p:sp>
      </p:gr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611119" y="2467961"/>
            <a:ext cx="17163734" cy="7819039"/>
          </a:xfrm>
          <a:custGeom>
            <a:avLst/>
            <a:gdLst/>
            <a:ahLst/>
            <a:cxnLst/>
            <a:rect r="r" b="b" t="t" l="l"/>
            <a:pathLst>
              <a:path h="7819039" w="17163734">
                <a:moveTo>
                  <a:pt x="0" y="0"/>
                </a:moveTo>
                <a:lnTo>
                  <a:pt x="17163734" y="0"/>
                </a:lnTo>
                <a:lnTo>
                  <a:pt x="17163734" y="7819039"/>
                </a:lnTo>
                <a:lnTo>
                  <a:pt x="0" y="7819039"/>
                </a:lnTo>
                <a:lnTo>
                  <a:pt x="0" y="0"/>
                </a:lnTo>
                <a:close/>
              </a:path>
            </a:pathLst>
          </a:custGeom>
          <a:blipFill>
            <a:blip r:embed="rId3"/>
            <a:stretch>
              <a:fillRect l="-41626" t="0" r="-24786" b="0"/>
            </a:stretch>
          </a:blipFill>
        </p:spPr>
      </p:sp>
      <p:sp>
        <p:nvSpPr>
          <p:cNvPr name="Freeform 4" id="4"/>
          <p:cNvSpPr/>
          <p:nvPr/>
        </p:nvSpPr>
        <p:spPr>
          <a:xfrm flipH="false" flipV="false" rot="0">
            <a:off x="17565398" y="8935839"/>
            <a:ext cx="722602" cy="644923"/>
          </a:xfrm>
          <a:custGeom>
            <a:avLst/>
            <a:gdLst/>
            <a:ahLst/>
            <a:cxnLst/>
            <a:rect r="r" b="b" t="t" l="l"/>
            <a:pathLst>
              <a:path h="644923" w="722602">
                <a:moveTo>
                  <a:pt x="0" y="0"/>
                </a:moveTo>
                <a:lnTo>
                  <a:pt x="722602" y="0"/>
                </a:lnTo>
                <a:lnTo>
                  <a:pt x="722602" y="644922"/>
                </a:lnTo>
                <a:lnTo>
                  <a:pt x="0" y="64492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463714" y="1159839"/>
            <a:ext cx="722602" cy="644923"/>
          </a:xfrm>
          <a:custGeom>
            <a:avLst/>
            <a:gdLst/>
            <a:ahLst/>
            <a:cxnLst/>
            <a:rect r="r" b="b" t="t" l="l"/>
            <a:pathLst>
              <a:path h="644923" w="722602">
                <a:moveTo>
                  <a:pt x="0" y="0"/>
                </a:moveTo>
                <a:lnTo>
                  <a:pt x="722603" y="0"/>
                </a:lnTo>
                <a:lnTo>
                  <a:pt x="722603" y="644922"/>
                </a:lnTo>
                <a:lnTo>
                  <a:pt x="0" y="64492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6" id="6"/>
          <p:cNvSpPr txBox="true"/>
          <p:nvPr/>
        </p:nvSpPr>
        <p:spPr>
          <a:xfrm rot="0">
            <a:off x="1447039" y="622768"/>
            <a:ext cx="15795586" cy="1880989"/>
          </a:xfrm>
          <a:prstGeom prst="rect">
            <a:avLst/>
          </a:prstGeom>
        </p:spPr>
        <p:txBody>
          <a:bodyPr anchor="t" rtlCol="false" tIns="0" lIns="0" bIns="0" rIns="0">
            <a:spAutoFit/>
          </a:bodyPr>
          <a:lstStyle/>
          <a:p>
            <a:pPr algn="ctr">
              <a:lnSpc>
                <a:spcPts val="6479"/>
              </a:lnSpc>
            </a:pPr>
            <a:r>
              <a:rPr lang="en-US" sz="8099">
                <a:solidFill>
                  <a:srgbClr val="1F244A"/>
                </a:solidFill>
                <a:latin typeface="Mango AC"/>
                <a:ea typeface="Mango AC"/>
                <a:cs typeface="Mango AC"/>
                <a:sym typeface="Mango AC"/>
              </a:rPr>
              <a:t>FUNDAMENTACION NORMATIVA</a:t>
            </a:r>
          </a:p>
        </p:txBody>
      </p:sp>
      <p:sp>
        <p:nvSpPr>
          <p:cNvPr name="TextBox 7" id="7"/>
          <p:cNvSpPr txBox="true"/>
          <p:nvPr/>
        </p:nvSpPr>
        <p:spPr>
          <a:xfrm rot="0">
            <a:off x="1374225" y="2658189"/>
            <a:ext cx="15539551" cy="1252137"/>
          </a:xfrm>
          <a:prstGeom prst="rect">
            <a:avLst/>
          </a:prstGeom>
        </p:spPr>
        <p:txBody>
          <a:bodyPr anchor="t" rtlCol="false" tIns="0" lIns="0" bIns="0" rIns="0">
            <a:spAutoFit/>
          </a:bodyPr>
          <a:lstStyle/>
          <a:p>
            <a:pPr algn="ctr">
              <a:lnSpc>
                <a:spcPts val="5009"/>
              </a:lnSpc>
            </a:pPr>
            <a:r>
              <a:rPr lang="en-US" sz="3578">
                <a:solidFill>
                  <a:srgbClr val="1F244A"/>
                </a:solidFill>
                <a:latin typeface="Glacial Indifference"/>
                <a:ea typeface="Glacial Indifference"/>
                <a:cs typeface="Glacial Indifference"/>
                <a:sym typeface="Glacial Indifference"/>
              </a:rPr>
              <a:t>De acuerdo con el Reglamento de Estudios Profesionales de la UAEMéx (Artículo 123)</a:t>
            </a:r>
          </a:p>
        </p:txBody>
      </p:sp>
      <p:grpSp>
        <p:nvGrpSpPr>
          <p:cNvPr name="Group 8" id="8"/>
          <p:cNvGrpSpPr/>
          <p:nvPr/>
        </p:nvGrpSpPr>
        <p:grpSpPr>
          <a:xfrm rot="0">
            <a:off x="1165434" y="4196077"/>
            <a:ext cx="16358795" cy="1398814"/>
            <a:chOff x="0" y="0"/>
            <a:chExt cx="4308489" cy="368412"/>
          </a:xfrm>
        </p:grpSpPr>
        <p:sp>
          <p:nvSpPr>
            <p:cNvPr name="Freeform 9" id="9"/>
            <p:cNvSpPr/>
            <p:nvPr/>
          </p:nvSpPr>
          <p:spPr>
            <a:xfrm flipH="false" flipV="false" rot="0">
              <a:off x="0" y="0"/>
              <a:ext cx="4308489" cy="368412"/>
            </a:xfrm>
            <a:custGeom>
              <a:avLst/>
              <a:gdLst/>
              <a:ahLst/>
              <a:cxnLst/>
              <a:rect r="r" b="b" t="t" l="l"/>
              <a:pathLst>
                <a:path h="368412" w="4308489">
                  <a:moveTo>
                    <a:pt x="8045" y="0"/>
                  </a:moveTo>
                  <a:lnTo>
                    <a:pt x="4300444" y="0"/>
                  </a:lnTo>
                  <a:cubicBezTo>
                    <a:pt x="4304887" y="0"/>
                    <a:pt x="4308489" y="3602"/>
                    <a:pt x="4308489" y="8045"/>
                  </a:cubicBezTo>
                  <a:lnTo>
                    <a:pt x="4308489" y="360367"/>
                  </a:lnTo>
                  <a:cubicBezTo>
                    <a:pt x="4308489" y="364810"/>
                    <a:pt x="4304887" y="368412"/>
                    <a:pt x="4300444" y="368412"/>
                  </a:cubicBezTo>
                  <a:lnTo>
                    <a:pt x="8045" y="368412"/>
                  </a:lnTo>
                  <a:cubicBezTo>
                    <a:pt x="3602" y="368412"/>
                    <a:pt x="0" y="364810"/>
                    <a:pt x="0" y="360367"/>
                  </a:cubicBezTo>
                  <a:lnTo>
                    <a:pt x="0" y="8045"/>
                  </a:lnTo>
                  <a:cubicBezTo>
                    <a:pt x="0" y="3602"/>
                    <a:pt x="3602" y="0"/>
                    <a:pt x="8045" y="0"/>
                  </a:cubicBezTo>
                  <a:close/>
                </a:path>
              </a:pathLst>
            </a:custGeom>
            <a:solidFill>
              <a:srgbClr val="FAE056"/>
            </a:solidFill>
          </p:spPr>
        </p:sp>
        <p:sp>
          <p:nvSpPr>
            <p:cNvPr name="TextBox 10" id="10"/>
            <p:cNvSpPr txBox="true"/>
            <p:nvPr/>
          </p:nvSpPr>
          <p:spPr>
            <a:xfrm>
              <a:off x="0" y="-38100"/>
              <a:ext cx="4308489" cy="406512"/>
            </a:xfrm>
            <a:prstGeom prst="rect">
              <a:avLst/>
            </a:prstGeom>
          </p:spPr>
          <p:txBody>
            <a:bodyPr anchor="ctr" rtlCol="false" tIns="50800" lIns="50800" bIns="50800" rIns="50800"/>
            <a:lstStyle/>
            <a:p>
              <a:pPr algn="ctr">
                <a:lnSpc>
                  <a:spcPts val="2659"/>
                </a:lnSpc>
              </a:pPr>
            </a:p>
          </p:txBody>
        </p:sp>
      </p:grpSp>
      <p:sp>
        <p:nvSpPr>
          <p:cNvPr name="TextBox 11" id="11"/>
          <p:cNvSpPr txBox="true"/>
          <p:nvPr/>
        </p:nvSpPr>
        <p:spPr>
          <a:xfrm rot="0">
            <a:off x="971755" y="4316999"/>
            <a:ext cx="16746153" cy="1099820"/>
          </a:xfrm>
          <a:prstGeom prst="rect">
            <a:avLst/>
          </a:prstGeom>
        </p:spPr>
        <p:txBody>
          <a:bodyPr anchor="t" rtlCol="false" tIns="0" lIns="0" bIns="0" rIns="0">
            <a:spAutoFit/>
          </a:bodyPr>
          <a:lstStyle/>
          <a:p>
            <a:pPr algn="ctr" marL="0" indent="0" lvl="0">
              <a:lnSpc>
                <a:spcPts val="4480"/>
              </a:lnSpc>
              <a:spcBef>
                <a:spcPct val="0"/>
              </a:spcBef>
            </a:pPr>
            <a:r>
              <a:rPr lang="en-US" sz="3200">
                <a:solidFill>
                  <a:srgbClr val="000000"/>
                </a:solidFill>
                <a:latin typeface="Glacial Indifference"/>
                <a:ea typeface="Glacial Indifference"/>
                <a:cs typeface="Glacial Indifference"/>
                <a:sym typeface="Glacial Indifference"/>
              </a:rPr>
              <a:t>El pe</a:t>
            </a:r>
            <a:r>
              <a:rPr lang="en-US" sz="3200" strike="noStrike" u="none">
                <a:solidFill>
                  <a:srgbClr val="000000"/>
                </a:solidFill>
                <a:latin typeface="Glacial Indifference"/>
                <a:ea typeface="Glacial Indifference"/>
                <a:cs typeface="Glacial Indifference"/>
                <a:sym typeface="Glacial Indifference"/>
              </a:rPr>
              <a:t>r</a:t>
            </a:r>
            <a:r>
              <a:rPr lang="en-US" sz="3200" strike="noStrike" u="none">
                <a:solidFill>
                  <a:srgbClr val="000000"/>
                </a:solidFill>
                <a:latin typeface="Glacial Indifference"/>
                <a:ea typeface="Glacial Indifference"/>
                <a:cs typeface="Glacial Indifference"/>
                <a:sym typeface="Glacial Indifference"/>
              </a:rPr>
              <a:t>fil d</a:t>
            </a:r>
            <a:r>
              <a:rPr lang="en-US" sz="3200" strike="noStrike" u="none">
                <a:solidFill>
                  <a:srgbClr val="000000"/>
                </a:solidFill>
                <a:latin typeface="Glacial Indifference"/>
                <a:ea typeface="Glacial Indifference"/>
                <a:cs typeface="Glacial Indifference"/>
                <a:sym typeface="Glacial Indifference"/>
              </a:rPr>
              <a:t>e</a:t>
            </a:r>
            <a:r>
              <a:rPr lang="en-US" sz="3200" strike="noStrike" u="none">
                <a:solidFill>
                  <a:srgbClr val="000000"/>
                </a:solidFill>
                <a:latin typeface="Glacial Indifference"/>
                <a:ea typeface="Glacial Indifference"/>
                <a:cs typeface="Glacial Indifference"/>
                <a:sym typeface="Glacial Indifference"/>
              </a:rPr>
              <a:t>l tutor est</a:t>
            </a:r>
            <a:r>
              <a:rPr lang="en-US" sz="3200" strike="noStrike" u="none">
                <a:solidFill>
                  <a:srgbClr val="000000"/>
                </a:solidFill>
                <a:latin typeface="Glacial Indifference"/>
                <a:ea typeface="Glacial Indifference"/>
                <a:cs typeface="Glacial Indifference"/>
                <a:sym typeface="Glacial Indifference"/>
              </a:rPr>
              <a:t>a</a:t>
            </a:r>
            <a:r>
              <a:rPr lang="en-US" sz="3200" strike="noStrike" u="none">
                <a:solidFill>
                  <a:srgbClr val="000000"/>
                </a:solidFill>
                <a:latin typeface="Glacial Indifference"/>
                <a:ea typeface="Glacial Indifference"/>
                <a:cs typeface="Glacial Indifference"/>
                <a:sym typeface="Glacial Indifference"/>
              </a:rPr>
              <a:t>blece que debe se</a:t>
            </a:r>
            <a:r>
              <a:rPr lang="en-US" sz="3200" strike="noStrike" u="none">
                <a:solidFill>
                  <a:srgbClr val="000000"/>
                </a:solidFill>
                <a:latin typeface="Glacial Indifference"/>
                <a:ea typeface="Glacial Indifference"/>
                <a:cs typeface="Glacial Indifference"/>
                <a:sym typeface="Glacial Indifference"/>
              </a:rPr>
              <a:t>r </a:t>
            </a:r>
            <a:r>
              <a:rPr lang="en-US" sz="3200" strike="noStrike" u="none">
                <a:solidFill>
                  <a:srgbClr val="000000"/>
                </a:solidFill>
                <a:latin typeface="Glacial Indifference"/>
                <a:ea typeface="Glacial Indifference"/>
                <a:cs typeface="Glacial Indifference"/>
                <a:sym typeface="Glacial Indifference"/>
              </a:rPr>
              <a:t>person</a:t>
            </a:r>
            <a:r>
              <a:rPr lang="en-US" sz="3200" strike="noStrike" u="none">
                <a:solidFill>
                  <a:srgbClr val="000000"/>
                </a:solidFill>
                <a:latin typeface="Glacial Indifference"/>
                <a:ea typeface="Glacial Indifference"/>
                <a:cs typeface="Glacial Indifference"/>
                <a:sym typeface="Glacial Indifference"/>
              </a:rPr>
              <a:t>al</a:t>
            </a:r>
            <a:r>
              <a:rPr lang="en-US" sz="3200" strike="noStrike" u="none">
                <a:solidFill>
                  <a:srgbClr val="000000"/>
                </a:solidFill>
                <a:latin typeface="Glacial Indifference"/>
                <a:ea typeface="Glacial Indifference"/>
                <a:cs typeface="Glacial Indifference"/>
                <a:sym typeface="Glacial Indifference"/>
              </a:rPr>
              <a:t> académico ordinario, con títul</a:t>
            </a:r>
            <a:r>
              <a:rPr lang="en-US" sz="3200" strike="noStrike" u="none">
                <a:solidFill>
                  <a:srgbClr val="000000"/>
                </a:solidFill>
                <a:latin typeface="Glacial Indifference"/>
                <a:ea typeface="Glacial Indifference"/>
                <a:cs typeface="Glacial Indifference"/>
                <a:sym typeface="Glacial Indifference"/>
              </a:rPr>
              <a:t>o de </a:t>
            </a:r>
            <a:r>
              <a:rPr lang="en-US" sz="3200" strike="noStrike" u="none">
                <a:solidFill>
                  <a:srgbClr val="000000"/>
                </a:solidFill>
                <a:latin typeface="Glacial Indifference"/>
                <a:ea typeface="Glacial Indifference"/>
                <a:cs typeface="Glacial Indifference"/>
                <a:sym typeface="Glacial Indifference"/>
              </a:rPr>
              <a:t>licencia</a:t>
            </a:r>
            <a:r>
              <a:rPr lang="en-US" sz="3200" strike="noStrike" u="none">
                <a:solidFill>
                  <a:srgbClr val="000000"/>
                </a:solidFill>
                <a:latin typeface="Glacial Indifference"/>
                <a:ea typeface="Glacial Indifference"/>
                <a:cs typeface="Glacial Indifference"/>
                <a:sym typeface="Glacial Indifference"/>
              </a:rPr>
              <a:t>t</a:t>
            </a:r>
            <a:r>
              <a:rPr lang="en-US" sz="3200" strike="noStrike" u="none">
                <a:solidFill>
                  <a:srgbClr val="000000"/>
                </a:solidFill>
                <a:latin typeface="Glacial Indifference"/>
                <a:ea typeface="Glacial Indifference"/>
                <a:cs typeface="Glacial Indifference"/>
                <a:sym typeface="Glacial Indifference"/>
              </a:rPr>
              <a:t>ura y al menos un año de </a:t>
            </a:r>
            <a:r>
              <a:rPr lang="en-US" sz="3200" strike="noStrike" u="none">
                <a:solidFill>
                  <a:srgbClr val="000000"/>
                </a:solidFill>
                <a:latin typeface="Glacial Indifference"/>
                <a:ea typeface="Glacial Indifference"/>
                <a:cs typeface="Glacial Indifference"/>
                <a:sym typeface="Glacial Indifference"/>
              </a:rPr>
              <a:t>ex</a:t>
            </a:r>
            <a:r>
              <a:rPr lang="en-US" sz="3200" strike="noStrike" u="none">
                <a:solidFill>
                  <a:srgbClr val="000000"/>
                </a:solidFill>
                <a:latin typeface="Glacial Indifference"/>
                <a:ea typeface="Glacial Indifference"/>
                <a:cs typeface="Glacial Indifference"/>
                <a:sym typeface="Glacial Indifference"/>
              </a:rPr>
              <a:t>periencia en su área.</a:t>
            </a:r>
          </a:p>
        </p:txBody>
      </p:sp>
      <p:grpSp>
        <p:nvGrpSpPr>
          <p:cNvPr name="Group 12" id="12"/>
          <p:cNvGrpSpPr/>
          <p:nvPr/>
        </p:nvGrpSpPr>
        <p:grpSpPr>
          <a:xfrm rot="0">
            <a:off x="1152406" y="5880641"/>
            <a:ext cx="16358795" cy="1398814"/>
            <a:chOff x="0" y="0"/>
            <a:chExt cx="4308489" cy="368412"/>
          </a:xfrm>
        </p:grpSpPr>
        <p:sp>
          <p:nvSpPr>
            <p:cNvPr name="Freeform 13" id="13"/>
            <p:cNvSpPr/>
            <p:nvPr/>
          </p:nvSpPr>
          <p:spPr>
            <a:xfrm flipH="false" flipV="false" rot="0">
              <a:off x="0" y="0"/>
              <a:ext cx="4308489" cy="368412"/>
            </a:xfrm>
            <a:custGeom>
              <a:avLst/>
              <a:gdLst/>
              <a:ahLst/>
              <a:cxnLst/>
              <a:rect r="r" b="b" t="t" l="l"/>
              <a:pathLst>
                <a:path h="368412" w="4308489">
                  <a:moveTo>
                    <a:pt x="8045" y="0"/>
                  </a:moveTo>
                  <a:lnTo>
                    <a:pt x="4300444" y="0"/>
                  </a:lnTo>
                  <a:cubicBezTo>
                    <a:pt x="4304887" y="0"/>
                    <a:pt x="4308489" y="3602"/>
                    <a:pt x="4308489" y="8045"/>
                  </a:cubicBezTo>
                  <a:lnTo>
                    <a:pt x="4308489" y="360367"/>
                  </a:lnTo>
                  <a:cubicBezTo>
                    <a:pt x="4308489" y="364810"/>
                    <a:pt x="4304887" y="368412"/>
                    <a:pt x="4300444" y="368412"/>
                  </a:cubicBezTo>
                  <a:lnTo>
                    <a:pt x="8045" y="368412"/>
                  </a:lnTo>
                  <a:cubicBezTo>
                    <a:pt x="3602" y="368412"/>
                    <a:pt x="0" y="364810"/>
                    <a:pt x="0" y="360367"/>
                  </a:cubicBezTo>
                  <a:lnTo>
                    <a:pt x="0" y="8045"/>
                  </a:lnTo>
                  <a:cubicBezTo>
                    <a:pt x="0" y="3602"/>
                    <a:pt x="3602" y="0"/>
                    <a:pt x="8045" y="0"/>
                  </a:cubicBezTo>
                  <a:close/>
                </a:path>
              </a:pathLst>
            </a:custGeom>
            <a:solidFill>
              <a:srgbClr val="99C5FF"/>
            </a:solidFill>
          </p:spPr>
        </p:sp>
        <p:sp>
          <p:nvSpPr>
            <p:cNvPr name="TextBox 14" id="14"/>
            <p:cNvSpPr txBox="true"/>
            <p:nvPr/>
          </p:nvSpPr>
          <p:spPr>
            <a:xfrm>
              <a:off x="0" y="-38100"/>
              <a:ext cx="4308489" cy="406512"/>
            </a:xfrm>
            <a:prstGeom prst="rect">
              <a:avLst/>
            </a:prstGeom>
          </p:spPr>
          <p:txBody>
            <a:bodyPr anchor="ctr" rtlCol="false" tIns="50800" lIns="50800" bIns="50800" rIns="50800"/>
            <a:lstStyle/>
            <a:p>
              <a:pPr algn="ctr">
                <a:lnSpc>
                  <a:spcPts val="2659"/>
                </a:lnSpc>
              </a:pPr>
            </a:p>
          </p:txBody>
        </p:sp>
      </p:grpSp>
      <p:sp>
        <p:nvSpPr>
          <p:cNvPr name="TextBox 15" id="15"/>
          <p:cNvSpPr txBox="true"/>
          <p:nvPr/>
        </p:nvSpPr>
        <p:spPr>
          <a:xfrm rot="0">
            <a:off x="1542335" y="5947316"/>
            <a:ext cx="15604994" cy="1180465"/>
          </a:xfrm>
          <a:prstGeom prst="rect">
            <a:avLst/>
          </a:prstGeom>
        </p:spPr>
        <p:txBody>
          <a:bodyPr anchor="t" rtlCol="false" tIns="0" lIns="0" bIns="0" rIns="0">
            <a:spAutoFit/>
          </a:bodyPr>
          <a:lstStyle/>
          <a:p>
            <a:pPr algn="ctr">
              <a:lnSpc>
                <a:spcPts val="4759"/>
              </a:lnSpc>
            </a:pPr>
            <a:r>
              <a:rPr lang="en-US" sz="3399">
                <a:solidFill>
                  <a:srgbClr val="000000"/>
                </a:solidFill>
                <a:latin typeface="Glacial Indifference"/>
                <a:ea typeface="Glacial Indifference"/>
                <a:cs typeface="Glacial Indifference"/>
                <a:sym typeface="Glacial Indifference"/>
              </a:rPr>
              <a:t>Ent</a:t>
            </a:r>
            <a:r>
              <a:rPr lang="en-US" sz="3399">
                <a:solidFill>
                  <a:srgbClr val="000000"/>
                </a:solidFill>
                <a:latin typeface="Glacial Indifference"/>
                <a:ea typeface="Glacial Indifference"/>
                <a:cs typeface="Glacial Indifference"/>
                <a:sym typeface="Glacial Indifference"/>
              </a:rPr>
              <a:t>re sus funciones se encuentra contribuir a la investigación y solución de problemas de enseñanza-aprendizaje</a:t>
            </a:r>
          </a:p>
        </p:txBody>
      </p:sp>
      <p:grpSp>
        <p:nvGrpSpPr>
          <p:cNvPr name="Group 16" id="16"/>
          <p:cNvGrpSpPr/>
          <p:nvPr/>
        </p:nvGrpSpPr>
        <p:grpSpPr>
          <a:xfrm rot="0">
            <a:off x="972420" y="8168183"/>
            <a:ext cx="16802433" cy="1595261"/>
            <a:chOff x="0" y="0"/>
            <a:chExt cx="4425332" cy="420151"/>
          </a:xfrm>
        </p:grpSpPr>
        <p:sp>
          <p:nvSpPr>
            <p:cNvPr name="Freeform 17" id="17"/>
            <p:cNvSpPr/>
            <p:nvPr/>
          </p:nvSpPr>
          <p:spPr>
            <a:xfrm flipH="false" flipV="false" rot="0">
              <a:off x="0" y="0"/>
              <a:ext cx="4425332" cy="420151"/>
            </a:xfrm>
            <a:custGeom>
              <a:avLst/>
              <a:gdLst/>
              <a:ahLst/>
              <a:cxnLst/>
              <a:rect r="r" b="b" t="t" l="l"/>
              <a:pathLst>
                <a:path h="420151" w="4425332">
                  <a:moveTo>
                    <a:pt x="7833" y="0"/>
                  </a:moveTo>
                  <a:lnTo>
                    <a:pt x="4417499" y="0"/>
                  </a:lnTo>
                  <a:cubicBezTo>
                    <a:pt x="4421825" y="0"/>
                    <a:pt x="4425332" y="3507"/>
                    <a:pt x="4425332" y="7833"/>
                  </a:cubicBezTo>
                  <a:lnTo>
                    <a:pt x="4425332" y="412318"/>
                  </a:lnTo>
                  <a:cubicBezTo>
                    <a:pt x="4425332" y="416644"/>
                    <a:pt x="4421825" y="420151"/>
                    <a:pt x="4417499" y="420151"/>
                  </a:cubicBezTo>
                  <a:lnTo>
                    <a:pt x="7833" y="420151"/>
                  </a:lnTo>
                  <a:cubicBezTo>
                    <a:pt x="3507" y="420151"/>
                    <a:pt x="0" y="416644"/>
                    <a:pt x="0" y="412318"/>
                  </a:cubicBezTo>
                  <a:lnTo>
                    <a:pt x="0" y="7833"/>
                  </a:lnTo>
                  <a:cubicBezTo>
                    <a:pt x="0" y="3507"/>
                    <a:pt x="3507" y="0"/>
                    <a:pt x="7833" y="0"/>
                  </a:cubicBezTo>
                  <a:close/>
                </a:path>
              </a:pathLst>
            </a:custGeom>
            <a:solidFill>
              <a:srgbClr val="A81E54"/>
            </a:solidFill>
          </p:spPr>
        </p:sp>
        <p:sp>
          <p:nvSpPr>
            <p:cNvPr name="TextBox 18" id="18"/>
            <p:cNvSpPr txBox="true"/>
            <p:nvPr/>
          </p:nvSpPr>
          <p:spPr>
            <a:xfrm>
              <a:off x="0" y="-38100"/>
              <a:ext cx="4425332" cy="458251"/>
            </a:xfrm>
            <a:prstGeom prst="rect">
              <a:avLst/>
            </a:prstGeom>
          </p:spPr>
          <p:txBody>
            <a:bodyPr anchor="ctr" rtlCol="false" tIns="50800" lIns="50800" bIns="50800" rIns="50800"/>
            <a:lstStyle/>
            <a:p>
              <a:pPr algn="ctr">
                <a:lnSpc>
                  <a:spcPts val="2659"/>
                </a:lnSpc>
              </a:pPr>
            </a:p>
          </p:txBody>
        </p:sp>
      </p:grpSp>
      <p:sp>
        <p:nvSpPr>
          <p:cNvPr name="TextBox 19" id="19"/>
          <p:cNvSpPr txBox="true"/>
          <p:nvPr/>
        </p:nvSpPr>
        <p:spPr>
          <a:xfrm rot="0">
            <a:off x="1152406" y="8502264"/>
            <a:ext cx="15983188" cy="869949"/>
          </a:xfrm>
          <a:prstGeom prst="rect">
            <a:avLst/>
          </a:prstGeom>
        </p:spPr>
        <p:txBody>
          <a:bodyPr anchor="t" rtlCol="false" tIns="0" lIns="0" bIns="0" rIns="0">
            <a:spAutoFit/>
          </a:bodyPr>
          <a:lstStyle/>
          <a:p>
            <a:pPr algn="ctr" marL="0" indent="0" lvl="0">
              <a:lnSpc>
                <a:spcPts val="3500"/>
              </a:lnSpc>
              <a:spcBef>
                <a:spcPct val="0"/>
              </a:spcBef>
            </a:pPr>
            <a:r>
              <a:rPr lang="en-US" sz="2500">
                <a:solidFill>
                  <a:srgbClr val="FFFFFF"/>
                </a:solidFill>
                <a:latin typeface="Glacial Indifference"/>
                <a:ea typeface="Glacial Indifference"/>
                <a:cs typeface="Glacial Indifference"/>
                <a:sym typeface="Glacial Indifference"/>
              </a:rPr>
              <a:t>Sin embargo, el reglamento no contempla mecanismos formales de comunicación ni notificación de cambios de tutorado, lo cual abre la oportunidad de implementar soluciones accesibles que fortalezcan la labor del tutor</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934300" y="1923785"/>
            <a:ext cx="16419400" cy="8640709"/>
          </a:xfrm>
          <a:custGeom>
            <a:avLst/>
            <a:gdLst/>
            <a:ahLst/>
            <a:cxnLst/>
            <a:rect r="r" b="b" t="t" l="l"/>
            <a:pathLst>
              <a:path h="8640709" w="16419400">
                <a:moveTo>
                  <a:pt x="0" y="0"/>
                </a:moveTo>
                <a:lnTo>
                  <a:pt x="16419400" y="0"/>
                </a:lnTo>
                <a:lnTo>
                  <a:pt x="16419400" y="8640709"/>
                </a:lnTo>
                <a:lnTo>
                  <a:pt x="0" y="8640709"/>
                </a:lnTo>
                <a:lnTo>
                  <a:pt x="0" y="0"/>
                </a:lnTo>
                <a:close/>
              </a:path>
            </a:pathLst>
          </a:custGeom>
          <a:blipFill>
            <a:blip r:embed="rId3"/>
            <a:stretch>
              <a:fillRect l="0" t="0" r="0" b="0"/>
            </a:stretch>
          </a:blipFill>
        </p:spPr>
      </p:sp>
      <p:sp>
        <p:nvSpPr>
          <p:cNvPr name="Freeform 4" id="4"/>
          <p:cNvSpPr/>
          <p:nvPr/>
        </p:nvSpPr>
        <p:spPr>
          <a:xfrm flipH="false" flipV="false" rot="0">
            <a:off x="9731996" y="8935839"/>
            <a:ext cx="722602" cy="644923"/>
          </a:xfrm>
          <a:custGeom>
            <a:avLst/>
            <a:gdLst/>
            <a:ahLst/>
            <a:cxnLst/>
            <a:rect r="r" b="b" t="t" l="l"/>
            <a:pathLst>
              <a:path h="644923" w="722602">
                <a:moveTo>
                  <a:pt x="0" y="0"/>
                </a:moveTo>
                <a:lnTo>
                  <a:pt x="722603" y="0"/>
                </a:lnTo>
                <a:lnTo>
                  <a:pt x="722603" y="644922"/>
                </a:lnTo>
                <a:lnTo>
                  <a:pt x="0" y="64492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5070013" y="1076416"/>
            <a:ext cx="722602" cy="644923"/>
          </a:xfrm>
          <a:custGeom>
            <a:avLst/>
            <a:gdLst/>
            <a:ahLst/>
            <a:cxnLst/>
            <a:rect r="r" b="b" t="t" l="l"/>
            <a:pathLst>
              <a:path h="644923" w="722602">
                <a:moveTo>
                  <a:pt x="0" y="0"/>
                </a:moveTo>
                <a:lnTo>
                  <a:pt x="722602" y="0"/>
                </a:lnTo>
                <a:lnTo>
                  <a:pt x="722602" y="644922"/>
                </a:lnTo>
                <a:lnTo>
                  <a:pt x="0" y="64492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667399" y="1278862"/>
            <a:ext cx="722602" cy="644923"/>
          </a:xfrm>
          <a:custGeom>
            <a:avLst/>
            <a:gdLst/>
            <a:ahLst/>
            <a:cxnLst/>
            <a:rect r="r" b="b" t="t" l="l"/>
            <a:pathLst>
              <a:path h="644923" w="722602">
                <a:moveTo>
                  <a:pt x="0" y="0"/>
                </a:moveTo>
                <a:lnTo>
                  <a:pt x="722602" y="0"/>
                </a:lnTo>
                <a:lnTo>
                  <a:pt x="722602" y="644923"/>
                </a:lnTo>
                <a:lnTo>
                  <a:pt x="0" y="64492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985509">
            <a:off x="15971490" y="790826"/>
            <a:ext cx="789236" cy="1456644"/>
          </a:xfrm>
          <a:custGeom>
            <a:avLst/>
            <a:gdLst/>
            <a:ahLst/>
            <a:cxnLst/>
            <a:rect r="r" b="b" t="t" l="l"/>
            <a:pathLst>
              <a:path h="1456644" w="789236">
                <a:moveTo>
                  <a:pt x="0" y="0"/>
                </a:moveTo>
                <a:lnTo>
                  <a:pt x="789236" y="0"/>
                </a:lnTo>
                <a:lnTo>
                  <a:pt x="789236" y="1456644"/>
                </a:lnTo>
                <a:lnTo>
                  <a:pt x="0" y="145664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15781652" y="7200900"/>
            <a:ext cx="4662663" cy="4114800"/>
          </a:xfrm>
          <a:custGeom>
            <a:avLst/>
            <a:gdLst/>
            <a:ahLst/>
            <a:cxnLst/>
            <a:rect r="r" b="b" t="t" l="l"/>
            <a:pathLst>
              <a:path h="4114800" w="4662663">
                <a:moveTo>
                  <a:pt x="0" y="0"/>
                </a:moveTo>
                <a:lnTo>
                  <a:pt x="4662663" y="0"/>
                </a:lnTo>
                <a:lnTo>
                  <a:pt x="4662663" y="4114800"/>
                </a:lnTo>
                <a:lnTo>
                  <a:pt x="0" y="411480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9" id="9"/>
          <p:cNvSpPr/>
          <p:nvPr/>
        </p:nvSpPr>
        <p:spPr>
          <a:xfrm flipH="false" flipV="false" rot="0">
            <a:off x="12715882" y="-980984"/>
            <a:ext cx="7300452" cy="4114800"/>
          </a:xfrm>
          <a:custGeom>
            <a:avLst/>
            <a:gdLst/>
            <a:ahLst/>
            <a:cxnLst/>
            <a:rect r="r" b="b" t="t" l="l"/>
            <a:pathLst>
              <a:path h="4114800" w="7300452">
                <a:moveTo>
                  <a:pt x="0" y="0"/>
                </a:moveTo>
                <a:lnTo>
                  <a:pt x="7300451" y="0"/>
                </a:lnTo>
                <a:lnTo>
                  <a:pt x="7300451" y="4114800"/>
                </a:lnTo>
                <a:lnTo>
                  <a:pt x="0" y="4114800"/>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0" id="10"/>
          <p:cNvSpPr/>
          <p:nvPr/>
        </p:nvSpPr>
        <p:spPr>
          <a:xfrm flipH="false" flipV="false" rot="0">
            <a:off x="-1263291" y="7874956"/>
            <a:ext cx="3912801" cy="4114800"/>
          </a:xfrm>
          <a:custGeom>
            <a:avLst/>
            <a:gdLst/>
            <a:ahLst/>
            <a:cxnLst/>
            <a:rect r="r" b="b" t="t" l="l"/>
            <a:pathLst>
              <a:path h="4114800" w="3912801">
                <a:moveTo>
                  <a:pt x="0" y="0"/>
                </a:moveTo>
                <a:lnTo>
                  <a:pt x="3912801" y="0"/>
                </a:lnTo>
                <a:lnTo>
                  <a:pt x="3912801" y="4114800"/>
                </a:lnTo>
                <a:lnTo>
                  <a:pt x="0" y="4114800"/>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1" id="11"/>
          <p:cNvSpPr/>
          <p:nvPr/>
        </p:nvSpPr>
        <p:spPr>
          <a:xfrm flipH="false" flipV="false" rot="0">
            <a:off x="11654272" y="206111"/>
            <a:ext cx="2123220" cy="2123220"/>
          </a:xfrm>
          <a:custGeom>
            <a:avLst/>
            <a:gdLst/>
            <a:ahLst/>
            <a:cxnLst/>
            <a:rect r="r" b="b" t="t" l="l"/>
            <a:pathLst>
              <a:path h="2123220" w="2123220">
                <a:moveTo>
                  <a:pt x="0" y="0"/>
                </a:moveTo>
                <a:lnTo>
                  <a:pt x="2123220" y="0"/>
                </a:lnTo>
                <a:lnTo>
                  <a:pt x="2123220" y="2123220"/>
                </a:lnTo>
                <a:lnTo>
                  <a:pt x="0" y="2123220"/>
                </a:lnTo>
                <a:lnTo>
                  <a:pt x="0" y="0"/>
                </a:lnTo>
                <a:close/>
              </a:path>
            </a:pathLst>
          </a:custGeom>
          <a:blipFill>
            <a:blip r:embed="rId18"/>
            <a:stretch>
              <a:fillRect l="0" t="0" r="0" b="0"/>
            </a:stretch>
          </a:blipFill>
        </p:spPr>
      </p:sp>
      <p:sp>
        <p:nvSpPr>
          <p:cNvPr name="Freeform 12" id="12"/>
          <p:cNvSpPr/>
          <p:nvPr/>
        </p:nvSpPr>
        <p:spPr>
          <a:xfrm flipH="false" flipV="false" rot="0">
            <a:off x="-5776281" y="3948728"/>
            <a:ext cx="7315200" cy="2965981"/>
          </a:xfrm>
          <a:custGeom>
            <a:avLst/>
            <a:gdLst/>
            <a:ahLst/>
            <a:cxnLst/>
            <a:rect r="r" b="b" t="t" l="l"/>
            <a:pathLst>
              <a:path h="2965981" w="7315200">
                <a:moveTo>
                  <a:pt x="0" y="0"/>
                </a:moveTo>
                <a:lnTo>
                  <a:pt x="7315200" y="0"/>
                </a:lnTo>
                <a:lnTo>
                  <a:pt x="7315200" y="2965981"/>
                </a:lnTo>
                <a:lnTo>
                  <a:pt x="0" y="2965981"/>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p:spPr>
      </p:sp>
      <p:sp>
        <p:nvSpPr>
          <p:cNvPr name="TextBox 13" id="13"/>
          <p:cNvSpPr txBox="true"/>
          <p:nvPr/>
        </p:nvSpPr>
        <p:spPr>
          <a:xfrm rot="0">
            <a:off x="1538919" y="1100625"/>
            <a:ext cx="9318575" cy="896621"/>
          </a:xfrm>
          <a:prstGeom prst="rect">
            <a:avLst/>
          </a:prstGeom>
        </p:spPr>
        <p:txBody>
          <a:bodyPr anchor="t" rtlCol="false" tIns="0" lIns="0" bIns="0" rIns="0">
            <a:spAutoFit/>
          </a:bodyPr>
          <a:lstStyle/>
          <a:p>
            <a:pPr algn="ctr">
              <a:lnSpc>
                <a:spcPts val="7279"/>
              </a:lnSpc>
            </a:pPr>
            <a:r>
              <a:rPr lang="en-US" sz="5199" b="true">
                <a:solidFill>
                  <a:srgbClr val="000000"/>
                </a:solidFill>
                <a:latin typeface="Glacial Indifference Bold"/>
                <a:ea typeface="Glacial Indifference Bold"/>
                <a:cs typeface="Glacial Indifference Bold"/>
                <a:sym typeface="Glacial Indifference Bold"/>
              </a:rPr>
              <a:t>Solo se menciona lo siguiente:</a:t>
            </a:r>
          </a:p>
        </p:txBody>
      </p:sp>
      <p:sp>
        <p:nvSpPr>
          <p:cNvPr name="TextBox 14" id="14"/>
          <p:cNvSpPr txBox="true"/>
          <p:nvPr/>
        </p:nvSpPr>
        <p:spPr>
          <a:xfrm rot="0">
            <a:off x="2967239" y="4142530"/>
            <a:ext cx="11969175" cy="2540276"/>
          </a:xfrm>
          <a:prstGeom prst="rect">
            <a:avLst/>
          </a:prstGeom>
        </p:spPr>
        <p:txBody>
          <a:bodyPr anchor="t" rtlCol="false" tIns="0" lIns="0" bIns="0" rIns="0">
            <a:spAutoFit/>
          </a:bodyPr>
          <a:lstStyle/>
          <a:p>
            <a:pPr algn="ctr">
              <a:lnSpc>
                <a:spcPts val="3409"/>
              </a:lnSpc>
              <a:spcBef>
                <a:spcPct val="0"/>
              </a:spcBef>
            </a:pPr>
            <a:r>
              <a:rPr lang="en-US" b="true" sz="2435">
                <a:solidFill>
                  <a:srgbClr val="000000"/>
                </a:solidFill>
                <a:latin typeface="Open Sans Bold"/>
                <a:ea typeface="Open Sans Bold"/>
                <a:cs typeface="Open Sans Bold"/>
                <a:sym typeface="Open Sans Bold"/>
              </a:rPr>
              <a:t>A</a:t>
            </a:r>
            <a:r>
              <a:rPr lang="en-US" b="true" sz="2435">
                <a:solidFill>
                  <a:srgbClr val="000000"/>
                </a:solidFill>
                <a:latin typeface="Open Sans Bold"/>
                <a:ea typeface="Open Sans Bold"/>
                <a:cs typeface="Open Sans Bold"/>
                <a:sym typeface="Open Sans Bold"/>
              </a:rPr>
              <a:t>rtículo 127.</a:t>
            </a:r>
            <a:r>
              <a:rPr lang="en-US" sz="2435">
                <a:solidFill>
                  <a:srgbClr val="000000"/>
                </a:solidFill>
                <a:latin typeface="Open Sans"/>
                <a:ea typeface="Open Sans"/>
                <a:cs typeface="Open Sans"/>
                <a:sym typeface="Open Sans"/>
              </a:rPr>
              <a:t> La Subdirección Académica del Organismo Académico, Centro</a:t>
            </a:r>
          </a:p>
          <a:p>
            <a:pPr algn="ctr">
              <a:lnSpc>
                <a:spcPts val="3409"/>
              </a:lnSpc>
              <a:spcBef>
                <a:spcPct val="0"/>
              </a:spcBef>
            </a:pPr>
            <a:r>
              <a:rPr lang="en-US" sz="2435">
                <a:solidFill>
                  <a:srgbClr val="000000"/>
                </a:solidFill>
                <a:latin typeface="Open Sans"/>
                <a:ea typeface="Open Sans"/>
                <a:cs typeface="Open Sans"/>
                <a:sym typeface="Open Sans"/>
              </a:rPr>
              <a:t>Universitario o Dependencia Académica, designará para cada tutor, el o los</a:t>
            </a:r>
          </a:p>
          <a:p>
            <a:pPr algn="ctr">
              <a:lnSpc>
                <a:spcPts val="3409"/>
              </a:lnSpc>
              <a:spcBef>
                <a:spcPct val="0"/>
              </a:spcBef>
            </a:pPr>
            <a:r>
              <a:rPr lang="en-US" sz="2435">
                <a:solidFill>
                  <a:srgbClr val="000000"/>
                </a:solidFill>
                <a:latin typeface="Open Sans"/>
                <a:ea typeface="Open Sans"/>
                <a:cs typeface="Open Sans"/>
                <a:sym typeface="Open Sans"/>
              </a:rPr>
              <a:t>alumnos tutorados.</a:t>
            </a:r>
          </a:p>
          <a:p>
            <a:pPr algn="ctr">
              <a:lnSpc>
                <a:spcPts val="3409"/>
              </a:lnSpc>
              <a:spcBef>
                <a:spcPct val="0"/>
              </a:spcBef>
            </a:pPr>
            <a:r>
              <a:rPr lang="en-US" sz="2435">
                <a:solidFill>
                  <a:srgbClr val="000000"/>
                </a:solidFill>
                <a:latin typeface="Open Sans"/>
                <a:ea typeface="Open Sans"/>
                <a:cs typeface="Open Sans"/>
                <a:sym typeface="Open Sans"/>
              </a:rPr>
              <a:t>EI alumno podrá solicitar a la Subdirección Académica respectiva, por escrito y</a:t>
            </a:r>
          </a:p>
          <a:p>
            <a:pPr algn="ctr">
              <a:lnSpc>
                <a:spcPts val="3409"/>
              </a:lnSpc>
              <a:spcBef>
                <a:spcPct val="0"/>
              </a:spcBef>
            </a:pPr>
            <a:r>
              <a:rPr lang="en-US" sz="2435">
                <a:solidFill>
                  <a:srgbClr val="000000"/>
                </a:solidFill>
                <a:latin typeface="Open Sans"/>
                <a:ea typeface="Open Sans"/>
                <a:cs typeface="Open Sans"/>
                <a:sym typeface="Open Sans"/>
              </a:rPr>
              <a:t>señalando los motivos, la sustitución de su tutor hasta en tres ocasiones durante el</a:t>
            </a:r>
          </a:p>
          <a:p>
            <a:pPr algn="ctr">
              <a:lnSpc>
                <a:spcPts val="3409"/>
              </a:lnSpc>
              <a:spcBef>
                <a:spcPct val="0"/>
              </a:spcBef>
            </a:pPr>
            <a:r>
              <a:rPr lang="en-US" sz="2435">
                <a:solidFill>
                  <a:srgbClr val="000000"/>
                </a:solidFill>
                <a:latin typeface="Open Sans"/>
                <a:ea typeface="Open Sans"/>
                <a:cs typeface="Open Sans"/>
                <a:sym typeface="Open Sans"/>
              </a:rPr>
              <a:t>tiempo que duren los estudios profesionales.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7B2D9F">
                <a:alpha val="100000"/>
              </a:srgbClr>
            </a:gs>
            <a:gs pos="100000">
              <a:srgbClr val="FDD82E">
                <a:alpha val="100000"/>
              </a:srgbClr>
            </a:gs>
          </a:gsLst>
          <a:lin ang="5400000"/>
        </a:gradFill>
      </p:bgPr>
    </p:bg>
    <p:spTree>
      <p:nvGrpSpPr>
        <p:cNvPr id="1" name=""/>
        <p:cNvGrpSpPr/>
        <p:nvPr/>
      </p:nvGrpSpPr>
      <p:grpSpPr>
        <a:xfrm>
          <a:off x="0" y="0"/>
          <a:ext cx="0" cy="0"/>
          <a:chOff x="0" y="0"/>
          <a:chExt cx="0" cy="0"/>
        </a:xfrm>
      </p:grpSpPr>
      <p:sp>
        <p:nvSpPr>
          <p:cNvPr name="Freeform 2" id="2"/>
          <p:cNvSpPr/>
          <p:nvPr/>
        </p:nvSpPr>
        <p:spPr>
          <a:xfrm flipH="false" flipV="false" rot="0">
            <a:off x="0" y="2496384"/>
            <a:ext cx="18288000" cy="8155876"/>
          </a:xfrm>
          <a:custGeom>
            <a:avLst/>
            <a:gdLst/>
            <a:ahLst/>
            <a:cxnLst/>
            <a:rect r="r" b="b" t="t" l="l"/>
            <a:pathLst>
              <a:path h="8155876" w="18288000">
                <a:moveTo>
                  <a:pt x="0" y="0"/>
                </a:moveTo>
                <a:lnTo>
                  <a:pt x="18288000" y="0"/>
                </a:lnTo>
                <a:lnTo>
                  <a:pt x="18288000" y="8155877"/>
                </a:lnTo>
                <a:lnTo>
                  <a:pt x="0" y="8155877"/>
                </a:lnTo>
                <a:lnTo>
                  <a:pt x="0" y="0"/>
                </a:lnTo>
                <a:close/>
              </a:path>
            </a:pathLst>
          </a:custGeom>
          <a:blipFill>
            <a:blip r:embed="rId2"/>
            <a:stretch>
              <a:fillRect l="0" t="-6338" r="0" b="-6338"/>
            </a:stretch>
          </a:blipFill>
        </p:spPr>
      </p:sp>
      <p:grpSp>
        <p:nvGrpSpPr>
          <p:cNvPr name="Group 3" id="3"/>
          <p:cNvGrpSpPr/>
          <p:nvPr/>
        </p:nvGrpSpPr>
        <p:grpSpPr>
          <a:xfrm rot="0">
            <a:off x="1197214" y="3309907"/>
            <a:ext cx="16062086" cy="1505779"/>
            <a:chOff x="0" y="0"/>
            <a:chExt cx="4230344" cy="396584"/>
          </a:xfrm>
        </p:grpSpPr>
        <p:sp>
          <p:nvSpPr>
            <p:cNvPr name="Freeform 4" id="4"/>
            <p:cNvSpPr/>
            <p:nvPr/>
          </p:nvSpPr>
          <p:spPr>
            <a:xfrm flipH="false" flipV="false" rot="0">
              <a:off x="0" y="0"/>
              <a:ext cx="4230344" cy="396584"/>
            </a:xfrm>
            <a:custGeom>
              <a:avLst/>
              <a:gdLst/>
              <a:ahLst/>
              <a:cxnLst/>
              <a:rect r="r" b="b" t="t" l="l"/>
              <a:pathLst>
                <a:path h="396584" w="4230344">
                  <a:moveTo>
                    <a:pt x="8194" y="0"/>
                  </a:moveTo>
                  <a:lnTo>
                    <a:pt x="4222150" y="0"/>
                  </a:lnTo>
                  <a:cubicBezTo>
                    <a:pt x="4224323" y="0"/>
                    <a:pt x="4226407" y="863"/>
                    <a:pt x="4227944" y="2400"/>
                  </a:cubicBezTo>
                  <a:cubicBezTo>
                    <a:pt x="4229481" y="3937"/>
                    <a:pt x="4230344" y="6021"/>
                    <a:pt x="4230344" y="8194"/>
                  </a:cubicBezTo>
                  <a:lnTo>
                    <a:pt x="4230344" y="388390"/>
                  </a:lnTo>
                  <a:cubicBezTo>
                    <a:pt x="4230344" y="392915"/>
                    <a:pt x="4226675" y="396584"/>
                    <a:pt x="4222150" y="396584"/>
                  </a:cubicBezTo>
                  <a:lnTo>
                    <a:pt x="8194" y="396584"/>
                  </a:lnTo>
                  <a:cubicBezTo>
                    <a:pt x="6021" y="396584"/>
                    <a:pt x="3937" y="395720"/>
                    <a:pt x="2400" y="394184"/>
                  </a:cubicBezTo>
                  <a:cubicBezTo>
                    <a:pt x="863" y="392647"/>
                    <a:pt x="0" y="390563"/>
                    <a:pt x="0" y="388390"/>
                  </a:cubicBezTo>
                  <a:lnTo>
                    <a:pt x="0" y="8194"/>
                  </a:lnTo>
                  <a:cubicBezTo>
                    <a:pt x="0" y="6021"/>
                    <a:pt x="863" y="3937"/>
                    <a:pt x="2400" y="2400"/>
                  </a:cubicBezTo>
                  <a:cubicBezTo>
                    <a:pt x="3937" y="863"/>
                    <a:pt x="6021" y="0"/>
                    <a:pt x="8194" y="0"/>
                  </a:cubicBezTo>
                  <a:close/>
                </a:path>
              </a:pathLst>
            </a:custGeom>
            <a:gradFill rotWithShape="true">
              <a:gsLst>
                <a:gs pos="0">
                  <a:srgbClr val="7AF6EE">
                    <a:alpha val="100000"/>
                  </a:srgbClr>
                </a:gs>
                <a:gs pos="100000">
                  <a:srgbClr val="EAFFFE">
                    <a:alpha val="100000"/>
                  </a:srgbClr>
                </a:gs>
              </a:gsLst>
              <a:lin ang="5400000"/>
            </a:gradFill>
          </p:spPr>
        </p:sp>
        <p:sp>
          <p:nvSpPr>
            <p:cNvPr name="TextBox 5" id="5"/>
            <p:cNvSpPr txBox="true"/>
            <p:nvPr/>
          </p:nvSpPr>
          <p:spPr>
            <a:xfrm>
              <a:off x="0" y="-38100"/>
              <a:ext cx="4230344" cy="434684"/>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448497" y="5309354"/>
            <a:ext cx="16810803" cy="4664529"/>
            <a:chOff x="0" y="0"/>
            <a:chExt cx="4427537" cy="1228518"/>
          </a:xfrm>
        </p:grpSpPr>
        <p:sp>
          <p:nvSpPr>
            <p:cNvPr name="Freeform 7" id="7"/>
            <p:cNvSpPr/>
            <p:nvPr/>
          </p:nvSpPr>
          <p:spPr>
            <a:xfrm flipH="false" flipV="false" rot="0">
              <a:off x="0" y="0"/>
              <a:ext cx="4427537" cy="1228518"/>
            </a:xfrm>
            <a:custGeom>
              <a:avLst/>
              <a:gdLst/>
              <a:ahLst/>
              <a:cxnLst/>
              <a:rect r="r" b="b" t="t" l="l"/>
              <a:pathLst>
                <a:path h="1228518" w="4427537">
                  <a:moveTo>
                    <a:pt x="7829" y="0"/>
                  </a:moveTo>
                  <a:lnTo>
                    <a:pt x="4419708" y="0"/>
                  </a:lnTo>
                  <a:cubicBezTo>
                    <a:pt x="4424032" y="0"/>
                    <a:pt x="4427537" y="3505"/>
                    <a:pt x="4427537" y="7829"/>
                  </a:cubicBezTo>
                  <a:lnTo>
                    <a:pt x="4427537" y="1220689"/>
                  </a:lnTo>
                  <a:cubicBezTo>
                    <a:pt x="4427537" y="1222765"/>
                    <a:pt x="4426712" y="1224757"/>
                    <a:pt x="4425244" y="1226225"/>
                  </a:cubicBezTo>
                  <a:cubicBezTo>
                    <a:pt x="4423775" y="1227693"/>
                    <a:pt x="4421784" y="1228518"/>
                    <a:pt x="4419708" y="1228518"/>
                  </a:cubicBezTo>
                  <a:lnTo>
                    <a:pt x="7829" y="1228518"/>
                  </a:lnTo>
                  <a:cubicBezTo>
                    <a:pt x="5753" y="1228518"/>
                    <a:pt x="3761" y="1227693"/>
                    <a:pt x="2293" y="1226225"/>
                  </a:cubicBezTo>
                  <a:cubicBezTo>
                    <a:pt x="825" y="1224757"/>
                    <a:pt x="0" y="1222765"/>
                    <a:pt x="0" y="1220689"/>
                  </a:cubicBezTo>
                  <a:lnTo>
                    <a:pt x="0" y="7829"/>
                  </a:lnTo>
                  <a:cubicBezTo>
                    <a:pt x="0" y="5753"/>
                    <a:pt x="825" y="3761"/>
                    <a:pt x="2293" y="2293"/>
                  </a:cubicBezTo>
                  <a:cubicBezTo>
                    <a:pt x="3761" y="825"/>
                    <a:pt x="5753" y="0"/>
                    <a:pt x="7829" y="0"/>
                  </a:cubicBezTo>
                  <a:close/>
                </a:path>
              </a:pathLst>
            </a:custGeom>
            <a:gradFill rotWithShape="true">
              <a:gsLst>
                <a:gs pos="0">
                  <a:srgbClr val="62BFD4">
                    <a:alpha val="100000"/>
                  </a:srgbClr>
                </a:gs>
                <a:gs pos="100000">
                  <a:srgbClr val="F1DD76">
                    <a:alpha val="100000"/>
                  </a:srgbClr>
                </a:gs>
              </a:gsLst>
              <a:lin ang="0"/>
            </a:gradFill>
          </p:spPr>
        </p:sp>
        <p:sp>
          <p:nvSpPr>
            <p:cNvPr name="TextBox 8" id="8"/>
            <p:cNvSpPr txBox="true"/>
            <p:nvPr/>
          </p:nvSpPr>
          <p:spPr>
            <a:xfrm>
              <a:off x="0" y="-38100"/>
              <a:ext cx="4427537" cy="1266618"/>
            </a:xfrm>
            <a:prstGeom prst="rect">
              <a:avLst/>
            </a:prstGeom>
          </p:spPr>
          <p:txBody>
            <a:bodyPr anchor="ctr" rtlCol="false" tIns="50800" lIns="50800" bIns="50800" rIns="50800"/>
            <a:lstStyle/>
            <a:p>
              <a:pPr algn="ctr">
                <a:lnSpc>
                  <a:spcPts val="2659"/>
                </a:lnSpc>
              </a:pPr>
            </a:p>
          </p:txBody>
        </p:sp>
      </p:grpSp>
      <p:sp>
        <p:nvSpPr>
          <p:cNvPr name="Freeform 9" id="9"/>
          <p:cNvSpPr/>
          <p:nvPr/>
        </p:nvSpPr>
        <p:spPr>
          <a:xfrm flipH="false" flipV="false" rot="0">
            <a:off x="11672396" y="209257"/>
            <a:ext cx="2287128" cy="2287128"/>
          </a:xfrm>
          <a:custGeom>
            <a:avLst/>
            <a:gdLst/>
            <a:ahLst/>
            <a:cxnLst/>
            <a:rect r="r" b="b" t="t" l="l"/>
            <a:pathLst>
              <a:path h="2287128" w="2287128">
                <a:moveTo>
                  <a:pt x="0" y="0"/>
                </a:moveTo>
                <a:lnTo>
                  <a:pt x="2287128" y="0"/>
                </a:lnTo>
                <a:lnTo>
                  <a:pt x="2287128" y="2287127"/>
                </a:lnTo>
                <a:lnTo>
                  <a:pt x="0" y="2287127"/>
                </a:lnTo>
                <a:lnTo>
                  <a:pt x="0" y="0"/>
                </a:lnTo>
                <a:close/>
              </a:path>
            </a:pathLst>
          </a:custGeom>
          <a:blipFill>
            <a:blip r:embed="rId3"/>
            <a:stretch>
              <a:fillRect l="0" t="0" r="0" b="0"/>
            </a:stretch>
          </a:blipFill>
        </p:spPr>
      </p:sp>
      <p:sp>
        <p:nvSpPr>
          <p:cNvPr name="Freeform 10" id="10"/>
          <p:cNvSpPr/>
          <p:nvPr/>
        </p:nvSpPr>
        <p:spPr>
          <a:xfrm flipH="false" flipV="false" rot="0">
            <a:off x="16320436" y="5711035"/>
            <a:ext cx="2430297" cy="2430297"/>
          </a:xfrm>
          <a:custGeom>
            <a:avLst/>
            <a:gdLst/>
            <a:ahLst/>
            <a:cxnLst/>
            <a:rect r="r" b="b" t="t" l="l"/>
            <a:pathLst>
              <a:path h="2430297" w="2430297">
                <a:moveTo>
                  <a:pt x="0" y="0"/>
                </a:moveTo>
                <a:lnTo>
                  <a:pt x="2430297" y="0"/>
                </a:lnTo>
                <a:lnTo>
                  <a:pt x="2430297" y="2430297"/>
                </a:lnTo>
                <a:lnTo>
                  <a:pt x="0" y="2430297"/>
                </a:lnTo>
                <a:lnTo>
                  <a:pt x="0" y="0"/>
                </a:lnTo>
                <a:close/>
              </a:path>
            </a:pathLst>
          </a:custGeom>
          <a:blipFill>
            <a:blip r:embed="rId4"/>
            <a:stretch>
              <a:fillRect l="0" t="0" r="0" b="0"/>
            </a:stretch>
          </a:blipFill>
        </p:spPr>
      </p:sp>
      <p:sp>
        <p:nvSpPr>
          <p:cNvPr name="TextBox 11" id="11"/>
          <p:cNvSpPr txBox="true"/>
          <p:nvPr/>
        </p:nvSpPr>
        <p:spPr>
          <a:xfrm rot="0">
            <a:off x="825398" y="645593"/>
            <a:ext cx="9365237" cy="2169014"/>
          </a:xfrm>
          <a:prstGeom prst="rect">
            <a:avLst/>
          </a:prstGeom>
        </p:spPr>
        <p:txBody>
          <a:bodyPr anchor="t" rtlCol="false" tIns="0" lIns="0" bIns="0" rIns="0">
            <a:spAutoFit/>
          </a:bodyPr>
          <a:lstStyle/>
          <a:p>
            <a:pPr algn="ctr">
              <a:lnSpc>
                <a:spcPts val="7457"/>
              </a:lnSpc>
            </a:pPr>
            <a:r>
              <a:rPr lang="en-US" sz="9322">
                <a:solidFill>
                  <a:srgbClr val="1F244A"/>
                </a:solidFill>
                <a:latin typeface="Mango AC"/>
                <a:ea typeface="Mango AC"/>
                <a:cs typeface="Mango AC"/>
                <a:sym typeface="Mango AC"/>
              </a:rPr>
              <a:t>SOLUCIÓN PROPUESTA</a:t>
            </a:r>
          </a:p>
        </p:txBody>
      </p:sp>
      <p:sp>
        <p:nvSpPr>
          <p:cNvPr name="TextBox 12" id="12"/>
          <p:cNvSpPr txBox="true"/>
          <p:nvPr/>
        </p:nvSpPr>
        <p:spPr>
          <a:xfrm rot="0">
            <a:off x="1028700" y="3327958"/>
            <a:ext cx="16230600" cy="1180465"/>
          </a:xfrm>
          <a:prstGeom prst="rect">
            <a:avLst/>
          </a:prstGeom>
        </p:spPr>
        <p:txBody>
          <a:bodyPr anchor="t" rtlCol="false" tIns="0" lIns="0" bIns="0" rIns="0">
            <a:spAutoFit/>
          </a:bodyPr>
          <a:lstStyle/>
          <a:p>
            <a:pPr algn="ctr">
              <a:lnSpc>
                <a:spcPts val="4759"/>
              </a:lnSpc>
            </a:pPr>
            <a:r>
              <a:rPr lang="en-US" sz="3399" i="true">
                <a:solidFill>
                  <a:srgbClr val="1F244A"/>
                </a:solidFill>
                <a:latin typeface="Glacial Indifference Italics"/>
                <a:ea typeface="Glacial Indifference Italics"/>
                <a:cs typeface="Glacial Indifference Italics"/>
                <a:sym typeface="Glacial Indifference Italics"/>
              </a:rPr>
              <a:t>Implementar un sistema de comunicación rápida mediante Códigos QR, gestionados por la Coordinación</a:t>
            </a:r>
          </a:p>
        </p:txBody>
      </p:sp>
      <p:sp>
        <p:nvSpPr>
          <p:cNvPr name="TextBox 13" id="13"/>
          <p:cNvSpPr txBox="true"/>
          <p:nvPr/>
        </p:nvSpPr>
        <p:spPr>
          <a:xfrm rot="0">
            <a:off x="825398" y="5653885"/>
            <a:ext cx="15946542" cy="4171951"/>
          </a:xfrm>
          <a:prstGeom prst="rect">
            <a:avLst/>
          </a:prstGeom>
        </p:spPr>
        <p:txBody>
          <a:bodyPr anchor="t" rtlCol="false" tIns="0" lIns="0" bIns="0" rIns="0">
            <a:spAutoFit/>
          </a:bodyPr>
          <a:lstStyle/>
          <a:p>
            <a:pPr algn="ctr" marL="647690" indent="-323845" lvl="1">
              <a:lnSpc>
                <a:spcPts val="4199"/>
              </a:lnSpc>
              <a:buFont typeface="Arial"/>
              <a:buChar char="•"/>
            </a:pPr>
            <a:r>
              <a:rPr lang="en-US" sz="2999">
                <a:solidFill>
                  <a:srgbClr val="1F244A"/>
                </a:solidFill>
                <a:latin typeface="Glacial Indifference"/>
                <a:ea typeface="Glacial Indifference"/>
                <a:cs typeface="Glacial Indifference"/>
                <a:sym typeface="Glacial Indifference"/>
              </a:rPr>
              <a:t>Cada código QR redirige a un grupo oficial de comunicación (WhatsApp, Telegram o Teams)</a:t>
            </a:r>
          </a:p>
          <a:p>
            <a:pPr algn="ctr" marL="647690" indent="-323845" lvl="1">
              <a:lnSpc>
                <a:spcPts val="4199"/>
              </a:lnSpc>
              <a:buFont typeface="Arial"/>
              <a:buChar char="•"/>
            </a:pPr>
            <a:r>
              <a:rPr lang="en-US" sz="2999">
                <a:solidFill>
                  <a:srgbClr val="1F244A"/>
                </a:solidFill>
                <a:latin typeface="Glacial Indifference"/>
                <a:ea typeface="Glacial Indifference"/>
                <a:cs typeface="Glacial Indifference"/>
                <a:sym typeface="Glacial Indifference"/>
              </a:rPr>
              <a:t>Solo la coordinación y los tutores tienen permisos de publicación (evitando saturación y mensajes no oficiales).</a:t>
            </a:r>
          </a:p>
          <a:p>
            <a:pPr algn="ctr" marL="647690" indent="-323845" lvl="1">
              <a:lnSpc>
                <a:spcPts val="4199"/>
              </a:lnSpc>
              <a:buFont typeface="Arial"/>
              <a:buChar char="•"/>
            </a:pPr>
            <a:r>
              <a:rPr lang="en-US" sz="2999">
                <a:solidFill>
                  <a:srgbClr val="1F244A"/>
                </a:solidFill>
                <a:latin typeface="Glacial Indifference"/>
                <a:ea typeface="Glacial Indifference"/>
                <a:cs typeface="Glacial Indifference"/>
                <a:sym typeface="Glacial Indifference"/>
              </a:rPr>
              <a:t>Los tutorados se integran fácilmente escaneando el QR, garantizando que reciban los avisos inmediatos</a:t>
            </a:r>
          </a:p>
          <a:p>
            <a:pPr algn="ctr" marL="647690" indent="-323845" lvl="1">
              <a:lnSpc>
                <a:spcPts val="4199"/>
              </a:lnSpc>
              <a:buFont typeface="Arial"/>
              <a:buChar char="•"/>
            </a:pPr>
            <a:r>
              <a:rPr lang="en-US" sz="2999">
                <a:solidFill>
                  <a:srgbClr val="1F244A"/>
                </a:solidFill>
                <a:latin typeface="Glacial Indifference"/>
                <a:ea typeface="Glacial Indifference"/>
                <a:cs typeface="Glacial Indifference"/>
                <a:sym typeface="Glacial Indifference"/>
              </a:rPr>
              <a:t>Esta medida es de bajo costo, rápida implementación y alta accesibilidad, ya que todos los estudiantes cuentan con dispositivos móviles con lector QR</a:t>
            </a:r>
          </a:p>
          <a:p>
            <a:pPr algn="ctr">
              <a:lnSpc>
                <a:spcPts val="4199"/>
              </a:lnSpc>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5DE0E6">
                <a:alpha val="100000"/>
              </a:srgbClr>
            </a:gs>
            <a:gs pos="100000">
              <a:srgbClr val="004AAD">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583871" y="1028700"/>
            <a:ext cx="722602" cy="644923"/>
          </a:xfrm>
          <a:custGeom>
            <a:avLst/>
            <a:gdLst/>
            <a:ahLst/>
            <a:cxnLst/>
            <a:rect r="r" b="b" t="t" l="l"/>
            <a:pathLst>
              <a:path h="644923" w="722602">
                <a:moveTo>
                  <a:pt x="0" y="0"/>
                </a:moveTo>
                <a:lnTo>
                  <a:pt x="722603" y="0"/>
                </a:lnTo>
                <a:lnTo>
                  <a:pt x="722603" y="644923"/>
                </a:lnTo>
                <a:lnTo>
                  <a:pt x="0" y="64492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985509">
            <a:off x="15618525" y="300378"/>
            <a:ext cx="789236" cy="1456644"/>
          </a:xfrm>
          <a:custGeom>
            <a:avLst/>
            <a:gdLst/>
            <a:ahLst/>
            <a:cxnLst/>
            <a:rect r="r" b="b" t="t" l="l"/>
            <a:pathLst>
              <a:path h="1456644" w="789236">
                <a:moveTo>
                  <a:pt x="0" y="0"/>
                </a:moveTo>
                <a:lnTo>
                  <a:pt x="789236" y="0"/>
                </a:lnTo>
                <a:lnTo>
                  <a:pt x="789236" y="1456644"/>
                </a:lnTo>
                <a:lnTo>
                  <a:pt x="0" y="145664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260249" y="2283314"/>
            <a:ext cx="6055610" cy="1088533"/>
            <a:chOff x="0" y="0"/>
            <a:chExt cx="1594893" cy="286692"/>
          </a:xfrm>
        </p:grpSpPr>
        <p:sp>
          <p:nvSpPr>
            <p:cNvPr name="Freeform 5" id="5"/>
            <p:cNvSpPr/>
            <p:nvPr/>
          </p:nvSpPr>
          <p:spPr>
            <a:xfrm flipH="false" flipV="false" rot="0">
              <a:off x="0" y="0"/>
              <a:ext cx="1594893" cy="286692"/>
            </a:xfrm>
            <a:custGeom>
              <a:avLst/>
              <a:gdLst/>
              <a:ahLst/>
              <a:cxnLst/>
              <a:rect r="r" b="b" t="t" l="l"/>
              <a:pathLst>
                <a:path h="286692" w="1594893">
                  <a:moveTo>
                    <a:pt x="21734" y="0"/>
                  </a:moveTo>
                  <a:lnTo>
                    <a:pt x="1573159" y="0"/>
                  </a:lnTo>
                  <a:cubicBezTo>
                    <a:pt x="1585163" y="0"/>
                    <a:pt x="1594893" y="9731"/>
                    <a:pt x="1594893" y="21734"/>
                  </a:cubicBezTo>
                  <a:lnTo>
                    <a:pt x="1594893" y="264958"/>
                  </a:lnTo>
                  <a:cubicBezTo>
                    <a:pt x="1594893" y="276961"/>
                    <a:pt x="1585163" y="286692"/>
                    <a:pt x="1573159" y="286692"/>
                  </a:cubicBezTo>
                  <a:lnTo>
                    <a:pt x="21734" y="286692"/>
                  </a:lnTo>
                  <a:cubicBezTo>
                    <a:pt x="15970" y="286692"/>
                    <a:pt x="10442" y="284402"/>
                    <a:pt x="6366" y="280326"/>
                  </a:cubicBezTo>
                  <a:cubicBezTo>
                    <a:pt x="2290" y="276250"/>
                    <a:pt x="0" y="270722"/>
                    <a:pt x="0" y="264958"/>
                  </a:cubicBezTo>
                  <a:lnTo>
                    <a:pt x="0" y="21734"/>
                  </a:lnTo>
                  <a:cubicBezTo>
                    <a:pt x="0" y="9731"/>
                    <a:pt x="9731" y="0"/>
                    <a:pt x="21734" y="0"/>
                  </a:cubicBezTo>
                  <a:close/>
                </a:path>
              </a:pathLst>
            </a:custGeom>
            <a:solidFill>
              <a:srgbClr val="ECE4DB"/>
            </a:solidFill>
          </p:spPr>
        </p:sp>
        <p:sp>
          <p:nvSpPr>
            <p:cNvPr name="TextBox 6" id="6"/>
            <p:cNvSpPr txBox="true"/>
            <p:nvPr/>
          </p:nvSpPr>
          <p:spPr>
            <a:xfrm>
              <a:off x="0" y="-38100"/>
              <a:ext cx="1594893" cy="324792"/>
            </a:xfrm>
            <a:prstGeom prst="rect">
              <a:avLst/>
            </a:prstGeom>
          </p:spPr>
          <p:txBody>
            <a:bodyPr anchor="ctr" rtlCol="false" tIns="50800" lIns="50800" bIns="50800" rIns="50800"/>
            <a:lstStyle/>
            <a:p>
              <a:pPr algn="ctr">
                <a:lnSpc>
                  <a:spcPts val="2659"/>
                </a:lnSpc>
              </a:pPr>
            </a:p>
          </p:txBody>
        </p:sp>
      </p:grpSp>
      <p:grpSp>
        <p:nvGrpSpPr>
          <p:cNvPr name="Group 7" id="7"/>
          <p:cNvGrpSpPr/>
          <p:nvPr/>
        </p:nvGrpSpPr>
        <p:grpSpPr>
          <a:xfrm rot="0">
            <a:off x="1945173" y="3819522"/>
            <a:ext cx="7198827" cy="878956"/>
            <a:chOff x="0" y="0"/>
            <a:chExt cx="1895987" cy="231495"/>
          </a:xfrm>
        </p:grpSpPr>
        <p:sp>
          <p:nvSpPr>
            <p:cNvPr name="Freeform 8" id="8"/>
            <p:cNvSpPr/>
            <p:nvPr/>
          </p:nvSpPr>
          <p:spPr>
            <a:xfrm flipH="false" flipV="false" rot="0">
              <a:off x="0" y="0"/>
              <a:ext cx="1895988" cy="231495"/>
            </a:xfrm>
            <a:custGeom>
              <a:avLst/>
              <a:gdLst/>
              <a:ahLst/>
              <a:cxnLst/>
              <a:rect r="r" b="b" t="t" l="l"/>
              <a:pathLst>
                <a:path h="231495" w="1895988">
                  <a:moveTo>
                    <a:pt x="18283" y="0"/>
                  </a:moveTo>
                  <a:lnTo>
                    <a:pt x="1877705" y="0"/>
                  </a:lnTo>
                  <a:cubicBezTo>
                    <a:pt x="1882554" y="0"/>
                    <a:pt x="1887204" y="1926"/>
                    <a:pt x="1890633" y="5355"/>
                  </a:cubicBezTo>
                  <a:cubicBezTo>
                    <a:pt x="1894061" y="8783"/>
                    <a:pt x="1895988" y="13434"/>
                    <a:pt x="1895988" y="18283"/>
                  </a:cubicBezTo>
                  <a:lnTo>
                    <a:pt x="1895988" y="213212"/>
                  </a:lnTo>
                  <a:cubicBezTo>
                    <a:pt x="1895988" y="218061"/>
                    <a:pt x="1894061" y="222711"/>
                    <a:pt x="1890633" y="226140"/>
                  </a:cubicBezTo>
                  <a:cubicBezTo>
                    <a:pt x="1887204" y="229568"/>
                    <a:pt x="1882554" y="231495"/>
                    <a:pt x="1877705" y="231495"/>
                  </a:cubicBezTo>
                  <a:lnTo>
                    <a:pt x="18283" y="231495"/>
                  </a:lnTo>
                  <a:cubicBezTo>
                    <a:pt x="13434" y="231495"/>
                    <a:pt x="8783" y="229568"/>
                    <a:pt x="5355" y="226140"/>
                  </a:cubicBezTo>
                  <a:cubicBezTo>
                    <a:pt x="1926" y="222711"/>
                    <a:pt x="0" y="218061"/>
                    <a:pt x="0" y="213212"/>
                  </a:cubicBezTo>
                  <a:lnTo>
                    <a:pt x="0" y="18283"/>
                  </a:lnTo>
                  <a:cubicBezTo>
                    <a:pt x="0" y="13434"/>
                    <a:pt x="1926" y="8783"/>
                    <a:pt x="5355" y="5355"/>
                  </a:cubicBezTo>
                  <a:cubicBezTo>
                    <a:pt x="8783" y="1926"/>
                    <a:pt x="13434" y="0"/>
                    <a:pt x="18283" y="0"/>
                  </a:cubicBezTo>
                  <a:close/>
                </a:path>
              </a:pathLst>
            </a:custGeom>
            <a:solidFill>
              <a:srgbClr val="D8C7FA"/>
            </a:solidFill>
          </p:spPr>
        </p:sp>
        <p:sp>
          <p:nvSpPr>
            <p:cNvPr name="TextBox 9" id="9"/>
            <p:cNvSpPr txBox="true"/>
            <p:nvPr/>
          </p:nvSpPr>
          <p:spPr>
            <a:xfrm>
              <a:off x="0" y="-38100"/>
              <a:ext cx="1895987" cy="269595"/>
            </a:xfrm>
            <a:prstGeom prst="rect">
              <a:avLst/>
            </a:prstGeom>
          </p:spPr>
          <p:txBody>
            <a:bodyPr anchor="ctr" rtlCol="false" tIns="50800" lIns="50800" bIns="50800" rIns="50800"/>
            <a:lstStyle/>
            <a:p>
              <a:pPr algn="ctr">
                <a:lnSpc>
                  <a:spcPts val="2659"/>
                </a:lnSpc>
              </a:pPr>
            </a:p>
          </p:txBody>
        </p:sp>
      </p:grpSp>
      <p:grpSp>
        <p:nvGrpSpPr>
          <p:cNvPr name="Group 10" id="10"/>
          <p:cNvGrpSpPr/>
          <p:nvPr/>
        </p:nvGrpSpPr>
        <p:grpSpPr>
          <a:xfrm rot="0">
            <a:off x="6000457" y="5136455"/>
            <a:ext cx="5442353" cy="664739"/>
            <a:chOff x="0" y="0"/>
            <a:chExt cx="1433377" cy="175075"/>
          </a:xfrm>
        </p:grpSpPr>
        <p:sp>
          <p:nvSpPr>
            <p:cNvPr name="Freeform 11" id="11"/>
            <p:cNvSpPr/>
            <p:nvPr/>
          </p:nvSpPr>
          <p:spPr>
            <a:xfrm flipH="false" flipV="false" rot="0">
              <a:off x="0" y="0"/>
              <a:ext cx="1433377" cy="175075"/>
            </a:xfrm>
            <a:custGeom>
              <a:avLst/>
              <a:gdLst/>
              <a:ahLst/>
              <a:cxnLst/>
              <a:rect r="r" b="b" t="t" l="l"/>
              <a:pathLst>
                <a:path h="175075" w="1433377">
                  <a:moveTo>
                    <a:pt x="24183" y="0"/>
                  </a:moveTo>
                  <a:lnTo>
                    <a:pt x="1409194" y="0"/>
                  </a:lnTo>
                  <a:cubicBezTo>
                    <a:pt x="1415608" y="0"/>
                    <a:pt x="1421759" y="2548"/>
                    <a:pt x="1426294" y="7083"/>
                  </a:cubicBezTo>
                  <a:cubicBezTo>
                    <a:pt x="1430829" y="11618"/>
                    <a:pt x="1433377" y="17769"/>
                    <a:pt x="1433377" y="24183"/>
                  </a:cubicBezTo>
                  <a:lnTo>
                    <a:pt x="1433377" y="150892"/>
                  </a:lnTo>
                  <a:cubicBezTo>
                    <a:pt x="1433377" y="164248"/>
                    <a:pt x="1422550" y="175075"/>
                    <a:pt x="1409194" y="175075"/>
                  </a:cubicBezTo>
                  <a:lnTo>
                    <a:pt x="24183" y="175075"/>
                  </a:lnTo>
                  <a:cubicBezTo>
                    <a:pt x="10827" y="175075"/>
                    <a:pt x="0" y="164248"/>
                    <a:pt x="0" y="150892"/>
                  </a:cubicBezTo>
                  <a:lnTo>
                    <a:pt x="0" y="24183"/>
                  </a:lnTo>
                  <a:cubicBezTo>
                    <a:pt x="0" y="10827"/>
                    <a:pt x="10827" y="0"/>
                    <a:pt x="24183" y="0"/>
                  </a:cubicBezTo>
                  <a:close/>
                </a:path>
              </a:pathLst>
            </a:custGeom>
            <a:solidFill>
              <a:srgbClr val="E4FFC2"/>
            </a:solidFill>
          </p:spPr>
        </p:sp>
        <p:sp>
          <p:nvSpPr>
            <p:cNvPr name="TextBox 12" id="12"/>
            <p:cNvSpPr txBox="true"/>
            <p:nvPr/>
          </p:nvSpPr>
          <p:spPr>
            <a:xfrm>
              <a:off x="0" y="-38100"/>
              <a:ext cx="1433377" cy="213175"/>
            </a:xfrm>
            <a:prstGeom prst="rect">
              <a:avLst/>
            </a:prstGeom>
          </p:spPr>
          <p:txBody>
            <a:bodyPr anchor="ctr" rtlCol="false" tIns="50800" lIns="50800" bIns="50800" rIns="50800"/>
            <a:lstStyle/>
            <a:p>
              <a:pPr algn="ctr">
                <a:lnSpc>
                  <a:spcPts val="2659"/>
                </a:lnSpc>
              </a:pPr>
            </a:p>
          </p:txBody>
        </p:sp>
      </p:grpSp>
      <p:grpSp>
        <p:nvGrpSpPr>
          <p:cNvPr name="Group 13" id="13"/>
          <p:cNvGrpSpPr/>
          <p:nvPr/>
        </p:nvGrpSpPr>
        <p:grpSpPr>
          <a:xfrm rot="0">
            <a:off x="8147125" y="6486994"/>
            <a:ext cx="7281562" cy="1259659"/>
            <a:chOff x="0" y="0"/>
            <a:chExt cx="1917778" cy="331762"/>
          </a:xfrm>
        </p:grpSpPr>
        <p:sp>
          <p:nvSpPr>
            <p:cNvPr name="Freeform 14" id="14"/>
            <p:cNvSpPr/>
            <p:nvPr/>
          </p:nvSpPr>
          <p:spPr>
            <a:xfrm flipH="false" flipV="false" rot="0">
              <a:off x="0" y="0"/>
              <a:ext cx="1917778" cy="331762"/>
            </a:xfrm>
            <a:custGeom>
              <a:avLst/>
              <a:gdLst/>
              <a:ahLst/>
              <a:cxnLst/>
              <a:rect r="r" b="b" t="t" l="l"/>
              <a:pathLst>
                <a:path h="331762" w="1917778">
                  <a:moveTo>
                    <a:pt x="18075" y="0"/>
                  </a:moveTo>
                  <a:lnTo>
                    <a:pt x="1899703" y="0"/>
                  </a:lnTo>
                  <a:cubicBezTo>
                    <a:pt x="1909685" y="0"/>
                    <a:pt x="1917778" y="8092"/>
                    <a:pt x="1917778" y="18075"/>
                  </a:cubicBezTo>
                  <a:lnTo>
                    <a:pt x="1917778" y="313687"/>
                  </a:lnTo>
                  <a:cubicBezTo>
                    <a:pt x="1917778" y="323670"/>
                    <a:pt x="1909685" y="331762"/>
                    <a:pt x="1899703" y="331762"/>
                  </a:cubicBezTo>
                  <a:lnTo>
                    <a:pt x="18075" y="331762"/>
                  </a:lnTo>
                  <a:cubicBezTo>
                    <a:pt x="8092" y="331762"/>
                    <a:pt x="0" y="323670"/>
                    <a:pt x="0" y="313687"/>
                  </a:cubicBezTo>
                  <a:lnTo>
                    <a:pt x="0" y="18075"/>
                  </a:lnTo>
                  <a:cubicBezTo>
                    <a:pt x="0" y="8092"/>
                    <a:pt x="8092" y="0"/>
                    <a:pt x="18075" y="0"/>
                  </a:cubicBezTo>
                  <a:close/>
                </a:path>
              </a:pathLst>
            </a:custGeom>
            <a:solidFill>
              <a:srgbClr val="C2F6FF"/>
            </a:solidFill>
          </p:spPr>
        </p:sp>
        <p:sp>
          <p:nvSpPr>
            <p:cNvPr name="TextBox 15" id="15"/>
            <p:cNvSpPr txBox="true"/>
            <p:nvPr/>
          </p:nvSpPr>
          <p:spPr>
            <a:xfrm>
              <a:off x="0" y="-38100"/>
              <a:ext cx="1917778" cy="369862"/>
            </a:xfrm>
            <a:prstGeom prst="rect">
              <a:avLst/>
            </a:prstGeom>
          </p:spPr>
          <p:txBody>
            <a:bodyPr anchor="ctr" rtlCol="false" tIns="50800" lIns="50800" bIns="50800" rIns="50800"/>
            <a:lstStyle/>
            <a:p>
              <a:pPr algn="ctr">
                <a:lnSpc>
                  <a:spcPts val="2659"/>
                </a:lnSpc>
              </a:pPr>
            </a:p>
          </p:txBody>
        </p:sp>
      </p:grpSp>
      <p:grpSp>
        <p:nvGrpSpPr>
          <p:cNvPr name="Group 16" id="16"/>
          <p:cNvGrpSpPr/>
          <p:nvPr/>
        </p:nvGrpSpPr>
        <p:grpSpPr>
          <a:xfrm rot="0">
            <a:off x="11442810" y="8050572"/>
            <a:ext cx="5816490" cy="1066362"/>
            <a:chOff x="0" y="0"/>
            <a:chExt cx="1531915" cy="280853"/>
          </a:xfrm>
        </p:grpSpPr>
        <p:sp>
          <p:nvSpPr>
            <p:cNvPr name="Freeform 17" id="17"/>
            <p:cNvSpPr/>
            <p:nvPr/>
          </p:nvSpPr>
          <p:spPr>
            <a:xfrm flipH="false" flipV="false" rot="0">
              <a:off x="0" y="0"/>
              <a:ext cx="1531915" cy="280853"/>
            </a:xfrm>
            <a:custGeom>
              <a:avLst/>
              <a:gdLst/>
              <a:ahLst/>
              <a:cxnLst/>
              <a:rect r="r" b="b" t="t" l="l"/>
              <a:pathLst>
                <a:path h="280853" w="1531915">
                  <a:moveTo>
                    <a:pt x="22628" y="0"/>
                  </a:moveTo>
                  <a:lnTo>
                    <a:pt x="1509288" y="0"/>
                  </a:lnTo>
                  <a:cubicBezTo>
                    <a:pt x="1515289" y="0"/>
                    <a:pt x="1521044" y="2384"/>
                    <a:pt x="1525288" y="6627"/>
                  </a:cubicBezTo>
                  <a:cubicBezTo>
                    <a:pt x="1529531" y="10871"/>
                    <a:pt x="1531915" y="16626"/>
                    <a:pt x="1531915" y="22628"/>
                  </a:cubicBezTo>
                  <a:lnTo>
                    <a:pt x="1531915" y="258225"/>
                  </a:lnTo>
                  <a:cubicBezTo>
                    <a:pt x="1531915" y="264226"/>
                    <a:pt x="1529531" y="269982"/>
                    <a:pt x="1525288" y="274225"/>
                  </a:cubicBezTo>
                  <a:cubicBezTo>
                    <a:pt x="1521044" y="278469"/>
                    <a:pt x="1515289" y="280853"/>
                    <a:pt x="1509288" y="280853"/>
                  </a:cubicBezTo>
                  <a:lnTo>
                    <a:pt x="22628" y="280853"/>
                  </a:lnTo>
                  <a:cubicBezTo>
                    <a:pt x="16626" y="280853"/>
                    <a:pt x="10871" y="278469"/>
                    <a:pt x="6627" y="274225"/>
                  </a:cubicBezTo>
                  <a:cubicBezTo>
                    <a:pt x="2384" y="269982"/>
                    <a:pt x="0" y="264226"/>
                    <a:pt x="0" y="258225"/>
                  </a:cubicBezTo>
                  <a:lnTo>
                    <a:pt x="0" y="22628"/>
                  </a:lnTo>
                  <a:cubicBezTo>
                    <a:pt x="0" y="16626"/>
                    <a:pt x="2384" y="10871"/>
                    <a:pt x="6627" y="6627"/>
                  </a:cubicBezTo>
                  <a:cubicBezTo>
                    <a:pt x="10871" y="2384"/>
                    <a:pt x="16626" y="0"/>
                    <a:pt x="22628" y="0"/>
                  </a:cubicBezTo>
                  <a:close/>
                </a:path>
              </a:pathLst>
            </a:custGeom>
            <a:solidFill>
              <a:srgbClr val="ECE4DB"/>
            </a:solidFill>
          </p:spPr>
        </p:sp>
        <p:sp>
          <p:nvSpPr>
            <p:cNvPr name="TextBox 18" id="18"/>
            <p:cNvSpPr txBox="true"/>
            <p:nvPr/>
          </p:nvSpPr>
          <p:spPr>
            <a:xfrm>
              <a:off x="0" y="-38100"/>
              <a:ext cx="1531915" cy="318953"/>
            </a:xfrm>
            <a:prstGeom prst="rect">
              <a:avLst/>
            </a:prstGeom>
          </p:spPr>
          <p:txBody>
            <a:bodyPr anchor="ctr" rtlCol="false" tIns="50800" lIns="50800" bIns="50800" rIns="50800"/>
            <a:lstStyle/>
            <a:p>
              <a:pPr algn="ctr">
                <a:lnSpc>
                  <a:spcPts val="2659"/>
                </a:lnSpc>
              </a:pPr>
            </a:p>
          </p:txBody>
        </p:sp>
      </p:grpSp>
      <p:sp>
        <p:nvSpPr>
          <p:cNvPr name="Freeform 19" id="19"/>
          <p:cNvSpPr/>
          <p:nvPr/>
        </p:nvSpPr>
        <p:spPr>
          <a:xfrm flipH="false" flipV="false" rot="0">
            <a:off x="6894738" y="1702950"/>
            <a:ext cx="2249262" cy="2249262"/>
          </a:xfrm>
          <a:custGeom>
            <a:avLst/>
            <a:gdLst/>
            <a:ahLst/>
            <a:cxnLst/>
            <a:rect r="r" b="b" t="t" l="l"/>
            <a:pathLst>
              <a:path h="2249262" w="2249262">
                <a:moveTo>
                  <a:pt x="0" y="0"/>
                </a:moveTo>
                <a:lnTo>
                  <a:pt x="2249262" y="0"/>
                </a:lnTo>
                <a:lnTo>
                  <a:pt x="2249262" y="2249262"/>
                </a:lnTo>
                <a:lnTo>
                  <a:pt x="0" y="2249262"/>
                </a:lnTo>
                <a:lnTo>
                  <a:pt x="0" y="0"/>
                </a:lnTo>
                <a:close/>
              </a:path>
            </a:pathLst>
          </a:custGeom>
          <a:blipFill>
            <a:blip r:embed="rId6"/>
            <a:stretch>
              <a:fillRect l="0" t="0" r="0" b="0"/>
            </a:stretch>
          </a:blipFill>
        </p:spPr>
      </p:sp>
      <p:sp>
        <p:nvSpPr>
          <p:cNvPr name="Freeform 20" id="20"/>
          <p:cNvSpPr/>
          <p:nvPr/>
        </p:nvSpPr>
        <p:spPr>
          <a:xfrm flipH="false" flipV="false" rot="0">
            <a:off x="1068126" y="5136455"/>
            <a:ext cx="1754093" cy="1754093"/>
          </a:xfrm>
          <a:custGeom>
            <a:avLst/>
            <a:gdLst/>
            <a:ahLst/>
            <a:cxnLst/>
            <a:rect r="r" b="b" t="t" l="l"/>
            <a:pathLst>
              <a:path h="1754093" w="1754093">
                <a:moveTo>
                  <a:pt x="0" y="0"/>
                </a:moveTo>
                <a:lnTo>
                  <a:pt x="1754093" y="0"/>
                </a:lnTo>
                <a:lnTo>
                  <a:pt x="1754093" y="1754093"/>
                </a:lnTo>
                <a:lnTo>
                  <a:pt x="0" y="1754093"/>
                </a:lnTo>
                <a:lnTo>
                  <a:pt x="0" y="0"/>
                </a:lnTo>
                <a:close/>
              </a:path>
            </a:pathLst>
          </a:custGeom>
          <a:blipFill>
            <a:blip r:embed="rId7"/>
            <a:stretch>
              <a:fillRect l="0" t="0" r="0" b="0"/>
            </a:stretch>
          </a:blipFill>
        </p:spPr>
      </p:sp>
      <p:sp>
        <p:nvSpPr>
          <p:cNvPr name="Freeform 21" id="21"/>
          <p:cNvSpPr/>
          <p:nvPr/>
        </p:nvSpPr>
        <p:spPr>
          <a:xfrm flipH="false" flipV="false" rot="0">
            <a:off x="5088716" y="7279581"/>
            <a:ext cx="2679006" cy="1978719"/>
          </a:xfrm>
          <a:custGeom>
            <a:avLst/>
            <a:gdLst/>
            <a:ahLst/>
            <a:cxnLst/>
            <a:rect r="r" b="b" t="t" l="l"/>
            <a:pathLst>
              <a:path h="1978719" w="2679006">
                <a:moveTo>
                  <a:pt x="0" y="0"/>
                </a:moveTo>
                <a:lnTo>
                  <a:pt x="2679006" y="0"/>
                </a:lnTo>
                <a:lnTo>
                  <a:pt x="2679006" y="1978719"/>
                </a:lnTo>
                <a:lnTo>
                  <a:pt x="0" y="1978719"/>
                </a:lnTo>
                <a:lnTo>
                  <a:pt x="0" y="0"/>
                </a:lnTo>
                <a:close/>
              </a:path>
            </a:pathLst>
          </a:custGeom>
          <a:blipFill>
            <a:blip r:embed="rId8"/>
            <a:stretch>
              <a:fillRect l="0" t="0" r="0" b="0"/>
            </a:stretch>
          </a:blipFill>
        </p:spPr>
      </p:sp>
      <p:sp>
        <p:nvSpPr>
          <p:cNvPr name="Freeform 22" id="22"/>
          <p:cNvSpPr/>
          <p:nvPr/>
        </p:nvSpPr>
        <p:spPr>
          <a:xfrm flipH="false" flipV="false" rot="0">
            <a:off x="15978788" y="5689719"/>
            <a:ext cx="2561023" cy="2172100"/>
          </a:xfrm>
          <a:custGeom>
            <a:avLst/>
            <a:gdLst/>
            <a:ahLst/>
            <a:cxnLst/>
            <a:rect r="r" b="b" t="t" l="l"/>
            <a:pathLst>
              <a:path h="2172100" w="2561023">
                <a:moveTo>
                  <a:pt x="0" y="0"/>
                </a:moveTo>
                <a:lnTo>
                  <a:pt x="2561024" y="0"/>
                </a:lnTo>
                <a:lnTo>
                  <a:pt x="2561024" y="2172100"/>
                </a:lnTo>
                <a:lnTo>
                  <a:pt x="0" y="2172100"/>
                </a:lnTo>
                <a:lnTo>
                  <a:pt x="0" y="0"/>
                </a:lnTo>
                <a:close/>
              </a:path>
            </a:pathLst>
          </a:custGeom>
          <a:blipFill>
            <a:blip r:embed="rId9"/>
            <a:stretch>
              <a:fillRect l="0" t="0" r="0" b="0"/>
            </a:stretch>
          </a:blipFill>
        </p:spPr>
      </p:sp>
      <p:sp>
        <p:nvSpPr>
          <p:cNvPr name="TextBox 23" id="23"/>
          <p:cNvSpPr txBox="true"/>
          <p:nvPr/>
        </p:nvSpPr>
        <p:spPr>
          <a:xfrm rot="0">
            <a:off x="3477731" y="471252"/>
            <a:ext cx="10779698" cy="1367630"/>
          </a:xfrm>
          <a:prstGeom prst="rect">
            <a:avLst/>
          </a:prstGeom>
        </p:spPr>
        <p:txBody>
          <a:bodyPr anchor="t" rtlCol="false" tIns="0" lIns="0" bIns="0" rIns="0">
            <a:spAutoFit/>
          </a:bodyPr>
          <a:lstStyle/>
          <a:p>
            <a:pPr algn="ctr" marL="0" indent="0" lvl="0">
              <a:lnSpc>
                <a:spcPts val="8337"/>
              </a:lnSpc>
              <a:spcBef>
                <a:spcPct val="0"/>
              </a:spcBef>
            </a:pPr>
            <a:r>
              <a:rPr lang="en-US" sz="10421">
                <a:solidFill>
                  <a:srgbClr val="1F244A"/>
                </a:solidFill>
                <a:latin typeface="Mango AC"/>
                <a:ea typeface="Mango AC"/>
                <a:cs typeface="Mango AC"/>
                <a:sym typeface="Mango AC"/>
              </a:rPr>
              <a:t>PASOS</a:t>
            </a:r>
          </a:p>
        </p:txBody>
      </p:sp>
      <p:sp>
        <p:nvSpPr>
          <p:cNvPr name="TextBox 24" id="24"/>
          <p:cNvSpPr txBox="true"/>
          <p:nvPr/>
        </p:nvSpPr>
        <p:spPr>
          <a:xfrm rot="0">
            <a:off x="-266456" y="2528813"/>
            <a:ext cx="7109020" cy="530860"/>
          </a:xfrm>
          <a:prstGeom prst="rect">
            <a:avLst/>
          </a:prstGeom>
        </p:spPr>
        <p:txBody>
          <a:bodyPr anchor="t" rtlCol="false" tIns="0" lIns="0" bIns="0" rIns="0">
            <a:spAutoFit/>
          </a:bodyPr>
          <a:lstStyle/>
          <a:p>
            <a:pPr algn="ctr">
              <a:lnSpc>
                <a:spcPts val="4340"/>
              </a:lnSpc>
            </a:pPr>
            <a:r>
              <a:rPr lang="en-US" sz="3100">
                <a:solidFill>
                  <a:srgbClr val="1F244A"/>
                </a:solidFill>
                <a:latin typeface="Glacial Indifference"/>
                <a:ea typeface="Glacial Indifference"/>
                <a:cs typeface="Glacial Indifference"/>
                <a:sym typeface="Glacial Indifference"/>
              </a:rPr>
              <a:t>Paso 1: Creación del Grupo Oficial:</a:t>
            </a:r>
          </a:p>
        </p:txBody>
      </p:sp>
      <p:sp>
        <p:nvSpPr>
          <p:cNvPr name="TextBox 25" id="25"/>
          <p:cNvSpPr txBox="true"/>
          <p:nvPr/>
        </p:nvSpPr>
        <p:spPr>
          <a:xfrm rot="0">
            <a:off x="1945173" y="3923341"/>
            <a:ext cx="7109020" cy="580390"/>
          </a:xfrm>
          <a:prstGeom prst="rect">
            <a:avLst/>
          </a:prstGeom>
        </p:spPr>
        <p:txBody>
          <a:bodyPr anchor="t" rtlCol="false" tIns="0" lIns="0" bIns="0" rIns="0">
            <a:spAutoFit/>
          </a:bodyPr>
          <a:lstStyle/>
          <a:p>
            <a:pPr algn="ctr">
              <a:lnSpc>
                <a:spcPts val="4759"/>
              </a:lnSpc>
            </a:pPr>
            <a:r>
              <a:rPr lang="en-US" sz="3399">
                <a:solidFill>
                  <a:srgbClr val="1F244A"/>
                </a:solidFill>
                <a:latin typeface="Glacial Indifference"/>
                <a:ea typeface="Glacial Indifference"/>
                <a:cs typeface="Glacial Indifference"/>
                <a:sym typeface="Glacial Indifference"/>
              </a:rPr>
              <a:t>Paso 2: Generación del Código QR</a:t>
            </a:r>
          </a:p>
        </p:txBody>
      </p:sp>
      <p:sp>
        <p:nvSpPr>
          <p:cNvPr name="TextBox 26" id="26"/>
          <p:cNvSpPr txBox="true"/>
          <p:nvPr/>
        </p:nvSpPr>
        <p:spPr>
          <a:xfrm rot="0">
            <a:off x="5088716" y="5125839"/>
            <a:ext cx="7109020" cy="563880"/>
          </a:xfrm>
          <a:prstGeom prst="rect">
            <a:avLst/>
          </a:prstGeom>
        </p:spPr>
        <p:txBody>
          <a:bodyPr anchor="t" rtlCol="false" tIns="0" lIns="0" bIns="0" rIns="0">
            <a:spAutoFit/>
          </a:bodyPr>
          <a:lstStyle/>
          <a:p>
            <a:pPr algn="ctr">
              <a:lnSpc>
                <a:spcPts val="4620"/>
              </a:lnSpc>
            </a:pPr>
            <a:r>
              <a:rPr lang="en-US" sz="3300">
                <a:solidFill>
                  <a:srgbClr val="1F244A"/>
                </a:solidFill>
                <a:latin typeface="Glacial Indifference"/>
                <a:ea typeface="Glacial Indifference"/>
                <a:cs typeface="Glacial Indifference"/>
                <a:sym typeface="Glacial Indifference"/>
              </a:rPr>
              <a:t>Paso 3: Distribución del QR</a:t>
            </a:r>
          </a:p>
        </p:txBody>
      </p:sp>
      <p:sp>
        <p:nvSpPr>
          <p:cNvPr name="TextBox 27" id="27"/>
          <p:cNvSpPr txBox="true"/>
          <p:nvPr/>
        </p:nvSpPr>
        <p:spPr>
          <a:xfrm rot="0">
            <a:off x="8147125" y="5449464"/>
            <a:ext cx="6991723" cy="2601108"/>
          </a:xfrm>
          <a:prstGeom prst="rect">
            <a:avLst/>
          </a:prstGeom>
        </p:spPr>
        <p:txBody>
          <a:bodyPr anchor="t" rtlCol="false" tIns="0" lIns="0" bIns="0" rIns="0">
            <a:spAutoFit/>
          </a:bodyPr>
          <a:lstStyle/>
          <a:p>
            <a:pPr algn="ctr">
              <a:lnSpc>
                <a:spcPts val="4156"/>
              </a:lnSpc>
            </a:pPr>
          </a:p>
          <a:p>
            <a:pPr algn="ctr">
              <a:lnSpc>
                <a:spcPts val="4156"/>
              </a:lnSpc>
            </a:pPr>
          </a:p>
          <a:p>
            <a:pPr algn="ctr">
              <a:lnSpc>
                <a:spcPts val="4156"/>
              </a:lnSpc>
            </a:pPr>
            <a:r>
              <a:rPr lang="en-US" sz="2969">
                <a:solidFill>
                  <a:srgbClr val="1F244A"/>
                </a:solidFill>
                <a:latin typeface="Glacial Indifference"/>
                <a:ea typeface="Glacial Indifference"/>
                <a:cs typeface="Glacial Indifference"/>
                <a:sym typeface="Glacial Indifference"/>
              </a:rPr>
              <a:t>Paso 4: Establecimiento de Reglas del Canal</a:t>
            </a:r>
          </a:p>
          <a:p>
            <a:pPr algn="ctr">
              <a:lnSpc>
                <a:spcPts val="4156"/>
              </a:lnSpc>
            </a:pPr>
          </a:p>
        </p:txBody>
      </p:sp>
      <p:sp>
        <p:nvSpPr>
          <p:cNvPr name="TextBox 28" id="28"/>
          <p:cNvSpPr txBox="true"/>
          <p:nvPr/>
        </p:nvSpPr>
        <p:spPr>
          <a:xfrm rot="0">
            <a:off x="10986985" y="8254941"/>
            <a:ext cx="6966841" cy="581424"/>
          </a:xfrm>
          <a:prstGeom prst="rect">
            <a:avLst/>
          </a:prstGeom>
        </p:spPr>
        <p:txBody>
          <a:bodyPr anchor="t" rtlCol="false" tIns="0" lIns="0" bIns="0" rIns="0">
            <a:spAutoFit/>
          </a:bodyPr>
          <a:lstStyle/>
          <a:p>
            <a:pPr algn="ctr">
              <a:lnSpc>
                <a:spcPts val="4703"/>
              </a:lnSpc>
            </a:pPr>
            <a:r>
              <a:rPr lang="en-US" sz="3359">
                <a:solidFill>
                  <a:srgbClr val="1F244A"/>
                </a:solidFill>
                <a:latin typeface="Glacial Indifference"/>
                <a:ea typeface="Glacial Indifference"/>
                <a:cs typeface="Glacial Indifference"/>
                <a:sym typeface="Glacial Indifference"/>
              </a:rPr>
              <a:t>Paso 5: Uso y Seguimiento</a:t>
            </a:r>
          </a:p>
        </p:txBody>
      </p:sp>
      <p:sp>
        <p:nvSpPr>
          <p:cNvPr name="Freeform 29" id="29"/>
          <p:cNvSpPr/>
          <p:nvPr/>
        </p:nvSpPr>
        <p:spPr>
          <a:xfrm flipH="false" flipV="false" rot="0">
            <a:off x="10986985" y="3163863"/>
            <a:ext cx="3088325" cy="2637331"/>
          </a:xfrm>
          <a:custGeom>
            <a:avLst/>
            <a:gdLst/>
            <a:ahLst/>
            <a:cxnLst/>
            <a:rect r="r" b="b" t="t" l="l"/>
            <a:pathLst>
              <a:path h="2637331" w="3088325">
                <a:moveTo>
                  <a:pt x="0" y="0"/>
                </a:moveTo>
                <a:lnTo>
                  <a:pt x="3088325" y="0"/>
                </a:lnTo>
                <a:lnTo>
                  <a:pt x="3088325" y="2637331"/>
                </a:lnTo>
                <a:lnTo>
                  <a:pt x="0" y="2637331"/>
                </a:lnTo>
                <a:lnTo>
                  <a:pt x="0" y="0"/>
                </a:lnTo>
                <a:close/>
              </a:path>
            </a:pathLst>
          </a:custGeom>
          <a:blipFill>
            <a:blip r:embed="rId10"/>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0" y="2526293"/>
            <a:ext cx="18288000" cy="8155876"/>
          </a:xfrm>
          <a:custGeom>
            <a:avLst/>
            <a:gdLst/>
            <a:ahLst/>
            <a:cxnLst/>
            <a:rect r="r" b="b" t="t" l="l"/>
            <a:pathLst>
              <a:path h="8155876" w="18288000">
                <a:moveTo>
                  <a:pt x="0" y="0"/>
                </a:moveTo>
                <a:lnTo>
                  <a:pt x="18288000" y="0"/>
                </a:lnTo>
                <a:lnTo>
                  <a:pt x="18288000" y="8155877"/>
                </a:lnTo>
                <a:lnTo>
                  <a:pt x="0" y="8155877"/>
                </a:lnTo>
                <a:lnTo>
                  <a:pt x="0" y="0"/>
                </a:lnTo>
                <a:close/>
              </a:path>
            </a:pathLst>
          </a:custGeom>
          <a:blipFill>
            <a:blip r:embed="rId3"/>
            <a:stretch>
              <a:fillRect l="0" t="-6338" r="0" b="-6338"/>
            </a:stretch>
          </a:blipFill>
        </p:spPr>
      </p:sp>
      <p:sp>
        <p:nvSpPr>
          <p:cNvPr name="Freeform 4" id="4"/>
          <p:cNvSpPr/>
          <p:nvPr/>
        </p:nvSpPr>
        <p:spPr>
          <a:xfrm flipH="false" flipV="false" rot="0">
            <a:off x="1583871" y="1028700"/>
            <a:ext cx="722602" cy="644923"/>
          </a:xfrm>
          <a:custGeom>
            <a:avLst/>
            <a:gdLst/>
            <a:ahLst/>
            <a:cxnLst/>
            <a:rect r="r" b="b" t="t" l="l"/>
            <a:pathLst>
              <a:path h="644923" w="722602">
                <a:moveTo>
                  <a:pt x="0" y="0"/>
                </a:moveTo>
                <a:lnTo>
                  <a:pt x="722603" y="0"/>
                </a:lnTo>
                <a:lnTo>
                  <a:pt x="722603" y="644923"/>
                </a:lnTo>
                <a:lnTo>
                  <a:pt x="0" y="64492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985509">
            <a:off x="15618525" y="300378"/>
            <a:ext cx="789236" cy="1456644"/>
          </a:xfrm>
          <a:custGeom>
            <a:avLst/>
            <a:gdLst/>
            <a:ahLst/>
            <a:cxnLst/>
            <a:rect r="r" b="b" t="t" l="l"/>
            <a:pathLst>
              <a:path h="1456644" w="789236">
                <a:moveTo>
                  <a:pt x="0" y="0"/>
                </a:moveTo>
                <a:lnTo>
                  <a:pt x="789236" y="0"/>
                </a:lnTo>
                <a:lnTo>
                  <a:pt x="789236" y="1456644"/>
                </a:lnTo>
                <a:lnTo>
                  <a:pt x="0" y="145664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6" id="6"/>
          <p:cNvGrpSpPr/>
          <p:nvPr/>
        </p:nvGrpSpPr>
        <p:grpSpPr>
          <a:xfrm rot="0">
            <a:off x="304590" y="3059673"/>
            <a:ext cx="9514229" cy="1376751"/>
            <a:chOff x="0" y="0"/>
            <a:chExt cx="2505805" cy="362601"/>
          </a:xfrm>
        </p:grpSpPr>
        <p:sp>
          <p:nvSpPr>
            <p:cNvPr name="Freeform 7" id="7"/>
            <p:cNvSpPr/>
            <p:nvPr/>
          </p:nvSpPr>
          <p:spPr>
            <a:xfrm flipH="false" flipV="false" rot="0">
              <a:off x="0" y="0"/>
              <a:ext cx="2505805" cy="362601"/>
            </a:xfrm>
            <a:custGeom>
              <a:avLst/>
              <a:gdLst/>
              <a:ahLst/>
              <a:cxnLst/>
              <a:rect r="r" b="b" t="t" l="l"/>
              <a:pathLst>
                <a:path h="362601" w="2505805">
                  <a:moveTo>
                    <a:pt x="13833" y="0"/>
                  </a:moveTo>
                  <a:lnTo>
                    <a:pt x="2491972" y="0"/>
                  </a:lnTo>
                  <a:cubicBezTo>
                    <a:pt x="2495641" y="0"/>
                    <a:pt x="2499159" y="1457"/>
                    <a:pt x="2501753" y="4052"/>
                  </a:cubicBezTo>
                  <a:cubicBezTo>
                    <a:pt x="2504348" y="6646"/>
                    <a:pt x="2505805" y="10164"/>
                    <a:pt x="2505805" y="13833"/>
                  </a:cubicBezTo>
                  <a:lnTo>
                    <a:pt x="2505805" y="348768"/>
                  </a:lnTo>
                  <a:cubicBezTo>
                    <a:pt x="2505805" y="356408"/>
                    <a:pt x="2499612" y="362601"/>
                    <a:pt x="2491972" y="362601"/>
                  </a:cubicBezTo>
                  <a:lnTo>
                    <a:pt x="13833" y="362601"/>
                  </a:lnTo>
                  <a:cubicBezTo>
                    <a:pt x="6193" y="362601"/>
                    <a:pt x="0" y="356408"/>
                    <a:pt x="0" y="348768"/>
                  </a:cubicBezTo>
                  <a:lnTo>
                    <a:pt x="0" y="13833"/>
                  </a:lnTo>
                  <a:cubicBezTo>
                    <a:pt x="0" y="6193"/>
                    <a:pt x="6193" y="0"/>
                    <a:pt x="13833" y="0"/>
                  </a:cubicBezTo>
                  <a:close/>
                </a:path>
              </a:pathLst>
            </a:custGeom>
            <a:solidFill>
              <a:srgbClr val="ECE4DB"/>
            </a:solidFill>
          </p:spPr>
        </p:sp>
        <p:sp>
          <p:nvSpPr>
            <p:cNvPr name="TextBox 8" id="8"/>
            <p:cNvSpPr txBox="true"/>
            <p:nvPr/>
          </p:nvSpPr>
          <p:spPr>
            <a:xfrm>
              <a:off x="0" y="-38100"/>
              <a:ext cx="2505805" cy="400701"/>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509832" y="5143500"/>
            <a:ext cx="16588463" cy="4842926"/>
            <a:chOff x="0" y="0"/>
            <a:chExt cx="4368978" cy="1275503"/>
          </a:xfrm>
        </p:grpSpPr>
        <p:sp>
          <p:nvSpPr>
            <p:cNvPr name="Freeform 10" id="10"/>
            <p:cNvSpPr/>
            <p:nvPr/>
          </p:nvSpPr>
          <p:spPr>
            <a:xfrm flipH="false" flipV="false" rot="0">
              <a:off x="0" y="0"/>
              <a:ext cx="4368978" cy="1275503"/>
            </a:xfrm>
            <a:custGeom>
              <a:avLst/>
              <a:gdLst/>
              <a:ahLst/>
              <a:cxnLst/>
              <a:rect r="r" b="b" t="t" l="l"/>
              <a:pathLst>
                <a:path h="1275503" w="4368978">
                  <a:moveTo>
                    <a:pt x="7934" y="0"/>
                  </a:moveTo>
                  <a:lnTo>
                    <a:pt x="4361044" y="0"/>
                  </a:lnTo>
                  <a:cubicBezTo>
                    <a:pt x="4363148" y="0"/>
                    <a:pt x="4365166" y="836"/>
                    <a:pt x="4366654" y="2324"/>
                  </a:cubicBezTo>
                  <a:cubicBezTo>
                    <a:pt x="4368142" y="3812"/>
                    <a:pt x="4368978" y="5830"/>
                    <a:pt x="4368978" y="7934"/>
                  </a:cubicBezTo>
                  <a:lnTo>
                    <a:pt x="4368978" y="1267569"/>
                  </a:lnTo>
                  <a:cubicBezTo>
                    <a:pt x="4368978" y="1271951"/>
                    <a:pt x="4365426" y="1275503"/>
                    <a:pt x="4361044" y="1275503"/>
                  </a:cubicBezTo>
                  <a:lnTo>
                    <a:pt x="7934" y="1275503"/>
                  </a:lnTo>
                  <a:cubicBezTo>
                    <a:pt x="5830" y="1275503"/>
                    <a:pt x="3812" y="1274667"/>
                    <a:pt x="2324" y="1273179"/>
                  </a:cubicBezTo>
                  <a:cubicBezTo>
                    <a:pt x="836" y="1271691"/>
                    <a:pt x="0" y="1269673"/>
                    <a:pt x="0" y="1267569"/>
                  </a:cubicBezTo>
                  <a:lnTo>
                    <a:pt x="0" y="7934"/>
                  </a:lnTo>
                  <a:cubicBezTo>
                    <a:pt x="0" y="5830"/>
                    <a:pt x="836" y="3812"/>
                    <a:pt x="2324" y="2324"/>
                  </a:cubicBezTo>
                  <a:cubicBezTo>
                    <a:pt x="3812" y="836"/>
                    <a:pt x="5830" y="0"/>
                    <a:pt x="7934" y="0"/>
                  </a:cubicBezTo>
                  <a:close/>
                </a:path>
              </a:pathLst>
            </a:custGeom>
            <a:solidFill>
              <a:srgbClr val="ECE4DB"/>
            </a:solidFill>
          </p:spPr>
        </p:sp>
        <p:sp>
          <p:nvSpPr>
            <p:cNvPr name="TextBox 11" id="11"/>
            <p:cNvSpPr txBox="true"/>
            <p:nvPr/>
          </p:nvSpPr>
          <p:spPr>
            <a:xfrm>
              <a:off x="0" y="-38100"/>
              <a:ext cx="4368978" cy="1313603"/>
            </a:xfrm>
            <a:prstGeom prst="rect">
              <a:avLst/>
            </a:prstGeom>
          </p:spPr>
          <p:txBody>
            <a:bodyPr anchor="ctr" rtlCol="false" tIns="50800" lIns="50800" bIns="50800" rIns="50800"/>
            <a:lstStyle/>
            <a:p>
              <a:pPr algn="ctr">
                <a:lnSpc>
                  <a:spcPts val="2659"/>
                </a:lnSpc>
              </a:pPr>
            </a:p>
          </p:txBody>
        </p:sp>
      </p:grpSp>
      <p:sp>
        <p:nvSpPr>
          <p:cNvPr name="Freeform 12" id="12"/>
          <p:cNvSpPr/>
          <p:nvPr/>
        </p:nvSpPr>
        <p:spPr>
          <a:xfrm flipH="false" flipV="false" rot="0">
            <a:off x="11545561" y="1351161"/>
            <a:ext cx="4614058" cy="4084798"/>
          </a:xfrm>
          <a:custGeom>
            <a:avLst/>
            <a:gdLst/>
            <a:ahLst/>
            <a:cxnLst/>
            <a:rect r="r" b="b" t="t" l="l"/>
            <a:pathLst>
              <a:path h="4084798" w="4614058">
                <a:moveTo>
                  <a:pt x="0" y="0"/>
                </a:moveTo>
                <a:lnTo>
                  <a:pt x="4614058" y="0"/>
                </a:lnTo>
                <a:lnTo>
                  <a:pt x="4614058" y="4084799"/>
                </a:lnTo>
                <a:lnTo>
                  <a:pt x="0" y="4084799"/>
                </a:lnTo>
                <a:lnTo>
                  <a:pt x="0" y="0"/>
                </a:lnTo>
                <a:close/>
              </a:path>
            </a:pathLst>
          </a:custGeom>
          <a:blipFill>
            <a:blip r:embed="rId8"/>
            <a:stretch>
              <a:fillRect l="0" t="0" r="0" b="0"/>
            </a:stretch>
          </a:blipFill>
        </p:spPr>
      </p:sp>
      <p:sp>
        <p:nvSpPr>
          <p:cNvPr name="Freeform 13" id="13"/>
          <p:cNvSpPr/>
          <p:nvPr/>
        </p:nvSpPr>
        <p:spPr>
          <a:xfrm flipH="false" flipV="false" rot="0">
            <a:off x="2688475" y="385608"/>
            <a:ext cx="2033197" cy="2295289"/>
          </a:xfrm>
          <a:custGeom>
            <a:avLst/>
            <a:gdLst/>
            <a:ahLst/>
            <a:cxnLst/>
            <a:rect r="r" b="b" t="t" l="l"/>
            <a:pathLst>
              <a:path h="2295289" w="2033197">
                <a:moveTo>
                  <a:pt x="0" y="0"/>
                </a:moveTo>
                <a:lnTo>
                  <a:pt x="2033197" y="0"/>
                </a:lnTo>
                <a:lnTo>
                  <a:pt x="2033197" y="2295289"/>
                </a:lnTo>
                <a:lnTo>
                  <a:pt x="0" y="2295289"/>
                </a:lnTo>
                <a:lnTo>
                  <a:pt x="0" y="0"/>
                </a:lnTo>
                <a:close/>
              </a:path>
            </a:pathLst>
          </a:custGeom>
          <a:blipFill>
            <a:blip r:embed="rId9"/>
            <a:stretch>
              <a:fillRect l="0" t="0" r="0" b="0"/>
            </a:stretch>
          </a:blipFill>
        </p:spPr>
      </p:sp>
      <p:sp>
        <p:nvSpPr>
          <p:cNvPr name="TextBox 14" id="14"/>
          <p:cNvSpPr txBox="true"/>
          <p:nvPr/>
        </p:nvSpPr>
        <p:spPr>
          <a:xfrm rot="0">
            <a:off x="3477731" y="471252"/>
            <a:ext cx="10779698" cy="1367630"/>
          </a:xfrm>
          <a:prstGeom prst="rect">
            <a:avLst/>
          </a:prstGeom>
        </p:spPr>
        <p:txBody>
          <a:bodyPr anchor="t" rtlCol="false" tIns="0" lIns="0" bIns="0" rIns="0">
            <a:spAutoFit/>
          </a:bodyPr>
          <a:lstStyle/>
          <a:p>
            <a:pPr algn="ctr" marL="0" indent="0" lvl="0">
              <a:lnSpc>
                <a:spcPts val="8337"/>
              </a:lnSpc>
              <a:spcBef>
                <a:spcPct val="0"/>
              </a:spcBef>
            </a:pPr>
            <a:r>
              <a:rPr lang="en-US" sz="10421">
                <a:solidFill>
                  <a:srgbClr val="1F244A"/>
                </a:solidFill>
                <a:latin typeface="Mango AC"/>
                <a:ea typeface="Mango AC"/>
                <a:cs typeface="Mango AC"/>
                <a:sym typeface="Mango AC"/>
              </a:rPr>
              <a:t>PASOS</a:t>
            </a:r>
          </a:p>
        </p:txBody>
      </p:sp>
      <p:sp>
        <p:nvSpPr>
          <p:cNvPr name="TextBox 15" id="15"/>
          <p:cNvSpPr txBox="true"/>
          <p:nvPr/>
        </p:nvSpPr>
        <p:spPr>
          <a:xfrm rot="0">
            <a:off x="1028700" y="3398481"/>
            <a:ext cx="7109020" cy="622935"/>
          </a:xfrm>
          <a:prstGeom prst="rect">
            <a:avLst/>
          </a:prstGeom>
        </p:spPr>
        <p:txBody>
          <a:bodyPr anchor="t" rtlCol="false" tIns="0" lIns="0" bIns="0" rIns="0">
            <a:spAutoFit/>
          </a:bodyPr>
          <a:lstStyle/>
          <a:p>
            <a:pPr algn="ctr">
              <a:lnSpc>
                <a:spcPts val="5039"/>
              </a:lnSpc>
            </a:pPr>
            <a:r>
              <a:rPr lang="en-US" sz="3599">
                <a:solidFill>
                  <a:srgbClr val="1F244A"/>
                </a:solidFill>
                <a:latin typeface="Glacial Indifference"/>
                <a:ea typeface="Glacial Indifference"/>
                <a:cs typeface="Glacial Indifference"/>
                <a:sym typeface="Glacial Indifference"/>
              </a:rPr>
              <a:t>Paso 1: Creación del Grupo Oficial:</a:t>
            </a:r>
          </a:p>
        </p:txBody>
      </p:sp>
      <p:sp>
        <p:nvSpPr>
          <p:cNvPr name="TextBox 16" id="16"/>
          <p:cNvSpPr txBox="true"/>
          <p:nvPr/>
        </p:nvSpPr>
        <p:spPr>
          <a:xfrm rot="0">
            <a:off x="674265" y="5378810"/>
            <a:ext cx="15485354" cy="5806440"/>
          </a:xfrm>
          <a:prstGeom prst="rect">
            <a:avLst/>
          </a:prstGeom>
        </p:spPr>
        <p:txBody>
          <a:bodyPr anchor="t" rtlCol="false" tIns="0" lIns="0" bIns="0" rIns="0">
            <a:spAutoFit/>
          </a:bodyPr>
          <a:lstStyle/>
          <a:p>
            <a:pPr algn="just">
              <a:lnSpc>
                <a:spcPts val="4060"/>
              </a:lnSpc>
            </a:pPr>
            <a:r>
              <a:rPr lang="en-US" sz="2900" b="true">
                <a:solidFill>
                  <a:srgbClr val="1F244A"/>
                </a:solidFill>
                <a:latin typeface="Glacial Indifference Bold"/>
                <a:ea typeface="Glacial Indifference Bold"/>
                <a:cs typeface="Glacial Indifference Bold"/>
                <a:sym typeface="Glacial Indifference Bold"/>
              </a:rPr>
              <a:t>Acción</a:t>
            </a:r>
            <a:r>
              <a:rPr lang="en-US" sz="2900">
                <a:solidFill>
                  <a:srgbClr val="1F244A"/>
                </a:solidFill>
                <a:latin typeface="Glacial Indifference"/>
                <a:ea typeface="Glacial Indifference"/>
                <a:cs typeface="Glacial Indifference"/>
                <a:sym typeface="Glacial Indifference"/>
              </a:rPr>
              <a:t>: La coordinación crea un grupo oficial en WhatsApp/Telegram y configura a los tutores y coordinadores como administradores</a:t>
            </a:r>
          </a:p>
          <a:p>
            <a:pPr algn="just">
              <a:lnSpc>
                <a:spcPts val="4060"/>
              </a:lnSpc>
            </a:pPr>
            <a:r>
              <a:rPr lang="en-US" sz="2900" b="true">
                <a:solidFill>
                  <a:srgbClr val="1F244A"/>
                </a:solidFill>
                <a:latin typeface="Glacial Indifference Bold"/>
                <a:ea typeface="Glacial Indifference Bold"/>
                <a:cs typeface="Glacial Indifference Bold"/>
                <a:sym typeface="Glacial Indifference Bold"/>
              </a:rPr>
              <a:t>Riesgo:</a:t>
            </a:r>
            <a:r>
              <a:rPr lang="en-US" sz="2900">
                <a:solidFill>
                  <a:srgbClr val="1F244A"/>
                </a:solidFill>
                <a:latin typeface="Glacial Indifference"/>
                <a:ea typeface="Glacial Indifference"/>
                <a:cs typeface="Glacial Indifference"/>
                <a:sym typeface="Glacial Indifference"/>
              </a:rPr>
              <a:t> Que se creen grupos no oficiales</a:t>
            </a:r>
          </a:p>
          <a:p>
            <a:pPr algn="just">
              <a:lnSpc>
                <a:spcPts val="4060"/>
              </a:lnSpc>
            </a:pPr>
            <a:r>
              <a:rPr lang="en-US" sz="2900" b="true">
                <a:solidFill>
                  <a:srgbClr val="1F244A"/>
                </a:solidFill>
                <a:latin typeface="Glacial Indifference Bold"/>
                <a:ea typeface="Glacial Indifference Bold"/>
                <a:cs typeface="Glacial Indifference Bold"/>
                <a:sym typeface="Glacial Indifference Bold"/>
              </a:rPr>
              <a:t>Mitigación</a:t>
            </a:r>
            <a:r>
              <a:rPr lang="en-US" sz="2900">
                <a:solidFill>
                  <a:srgbClr val="1F244A"/>
                </a:solidFill>
                <a:latin typeface="Glacial Indifference"/>
                <a:ea typeface="Glacial Indifference"/>
                <a:cs typeface="Glacial Indifference"/>
                <a:sym typeface="Glacial Indifference"/>
              </a:rPr>
              <a:t>: El grupo oficial debe llevar nombre institucional y un mensaje de bienvenida con logo UAEMéx</a:t>
            </a:r>
          </a:p>
          <a:p>
            <a:pPr algn="just">
              <a:lnSpc>
                <a:spcPts val="4060"/>
              </a:lnSpc>
            </a:pPr>
            <a:r>
              <a:rPr lang="en-US" sz="2900" b="true">
                <a:solidFill>
                  <a:srgbClr val="1F244A"/>
                </a:solidFill>
                <a:latin typeface="Glacial Indifference Bold"/>
                <a:ea typeface="Glacial Indifference Bold"/>
                <a:cs typeface="Glacial Indifference Bold"/>
                <a:sym typeface="Glacial Indifference Bold"/>
              </a:rPr>
              <a:t>KPIs:</a:t>
            </a:r>
          </a:p>
          <a:p>
            <a:pPr algn="just" marL="626112" indent="-313056" lvl="1">
              <a:lnSpc>
                <a:spcPts val="4060"/>
              </a:lnSpc>
              <a:buFont typeface="Arial"/>
              <a:buChar char="•"/>
            </a:pPr>
            <a:r>
              <a:rPr lang="en-US" sz="2900">
                <a:solidFill>
                  <a:srgbClr val="1F244A"/>
                </a:solidFill>
                <a:latin typeface="Glacial Indifference"/>
                <a:ea typeface="Glacial Indifference"/>
                <a:cs typeface="Glacial Indifference"/>
                <a:sym typeface="Glacial Indifference"/>
              </a:rPr>
              <a:t>Tiempo de creación del grupo oficial (meta: ≤ 1 semana desde la aprobación del proyecto).</a:t>
            </a:r>
          </a:p>
          <a:p>
            <a:pPr algn="just" marL="626112" indent="-313056" lvl="1">
              <a:lnSpc>
                <a:spcPts val="4060"/>
              </a:lnSpc>
              <a:buFont typeface="Arial"/>
              <a:buChar char="•"/>
            </a:pPr>
            <a:r>
              <a:rPr lang="en-US" sz="2900">
                <a:solidFill>
                  <a:srgbClr val="1F244A"/>
                </a:solidFill>
                <a:latin typeface="Glacial Indifference"/>
                <a:ea typeface="Glacial Indifference"/>
                <a:cs typeface="Glacial Indifference"/>
                <a:sym typeface="Glacial Indifference"/>
              </a:rPr>
              <a:t>% de tutores y coordinadores correctamente configurados como administradores (meta: 100%).</a:t>
            </a:r>
          </a:p>
          <a:p>
            <a:pPr algn="just">
              <a:lnSpc>
                <a:spcPts val="4759"/>
              </a:lnSpc>
            </a:pPr>
          </a:p>
          <a:p>
            <a:pPr algn="ctr">
              <a:lnSpc>
                <a:spcPts val="4759"/>
              </a:lnSpc>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DAGwkEMS8nI</dc:identifier>
  <dcterms:modified xsi:type="dcterms:W3CDTF">2011-08-01T06:04:30Z</dcterms:modified>
  <cp:revision>1</cp:revision>
  <dc:title>Presentación Proyecto Trabajo Creativo Infantil Doodle Azul</dc:title>
</cp:coreProperties>
</file>